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94" r:id="rId3"/>
    <p:sldId id="312" r:id="rId4"/>
    <p:sldId id="308" r:id="rId5"/>
    <p:sldId id="291" r:id="rId6"/>
    <p:sldId id="305" r:id="rId7"/>
    <p:sldId id="302" r:id="rId8"/>
    <p:sldId id="298" r:id="rId9"/>
    <p:sldId id="295" r:id="rId10"/>
    <p:sldId id="300" r:id="rId11"/>
    <p:sldId id="296" r:id="rId12"/>
    <p:sldId id="301" r:id="rId13"/>
    <p:sldId id="309" r:id="rId14"/>
    <p:sldId id="257" r:id="rId15"/>
    <p:sldId id="289" r:id="rId16"/>
    <p:sldId id="277" r:id="rId17"/>
    <p:sldId id="285" r:id="rId18"/>
    <p:sldId id="280" r:id="rId19"/>
    <p:sldId id="307" r:id="rId20"/>
    <p:sldId id="279" r:id="rId21"/>
    <p:sldId id="310" r:id="rId22"/>
    <p:sldId id="274" r:id="rId23"/>
    <p:sldId id="278" r:id="rId24"/>
    <p:sldId id="311" r:id="rId25"/>
    <p:sldId id="261" r:id="rId26"/>
    <p:sldId id="264" r:id="rId27"/>
    <p:sldId id="263" r:id="rId28"/>
    <p:sldId id="286" r:id="rId29"/>
    <p:sldId id="287" r:id="rId30"/>
    <p:sldId id="281" r:id="rId31"/>
    <p:sldId id="282" r:id="rId32"/>
    <p:sldId id="306" r:id="rId33"/>
    <p:sldId id="288" r:id="rId34"/>
  </p:sldIdLst>
  <p:sldSz cx="9144000" cy="5143500" type="screen16x9"/>
  <p:notesSz cx="6858000" cy="9144000"/>
  <p:embeddedFontLst>
    <p:embeddedFont>
      <p:font typeface="Montserrat ExtraBold" charset="-52"/>
      <p:bold r:id="rId36"/>
      <p:boldItalic r:id="rId37"/>
    </p:embeddedFont>
    <p:embeddedFont>
      <p:font typeface="Montserrat Light" charset="-52"/>
      <p:regular r:id="rId38"/>
      <p:bold r:id="rId39"/>
      <p:italic r:id="rId40"/>
      <p:boldItalic r:id="rId41"/>
    </p:embeddedFont>
    <p:embeddedFont>
      <p:font typeface="Calibri" pitchFamily="34" charset="0"/>
      <p:regular r:id="rId42"/>
      <p:bold r:id="rId43"/>
      <p:italic r:id="rId44"/>
      <p:boldItalic r:id="rId45"/>
    </p:embeddedFont>
    <p:embeddedFont>
      <p:font typeface="Segoe UI" pitchFamily="34" charset="0"/>
      <p:regular r:id="rId46"/>
      <p:bold r:id="rId47"/>
      <p:italic r:id="rId48"/>
      <p:boldItalic r:id="rId49"/>
    </p:embeddedFont>
    <p:embeddedFont>
      <p:font typeface="Verdana" pitchFamily="3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4EB34"/>
    <a:srgbClr val="FFCC29"/>
    <a:srgbClr val="6699FF"/>
    <a:srgbClr val="31D755"/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DA542523-72F3-4E65-A1D2-386187969798}">
  <a:tblStyle styleId="{DA542523-72F3-4E65-A1D2-3861879697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8" autoAdjust="0"/>
    <p:restoredTop sz="81569" autoAdjust="0"/>
  </p:normalViewPr>
  <p:slideViewPr>
    <p:cSldViewPr snapToGrid="0">
      <p:cViewPr>
        <p:scale>
          <a:sx n="100" d="100"/>
          <a:sy n="100" d="100"/>
        </p:scale>
        <p:origin x="-1944" y="-5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508CFF-5281-4836-9107-4F521FCFEEBF}" type="doc">
      <dgm:prSet loTypeId="urn:microsoft.com/office/officeart/2005/8/layout/vList3#1" loCatId="list" qsTypeId="urn:microsoft.com/office/officeart/2005/8/quickstyle/3d4" qsCatId="3D" csTypeId="urn:microsoft.com/office/officeart/2005/8/colors/accent1_2" csCatId="accent1" phldr="1"/>
      <dgm:spPr/>
    </dgm:pt>
    <dgm:pt modelId="{9F0725DC-9F9B-4C9C-8DF5-EFB6F6AD999F}">
      <dgm:prSet phldrT="[Текст]"/>
      <dgm:spPr>
        <a:gradFill flip="none" rotWithShape="1">
          <a:gsLst>
            <a:gs pos="0">
              <a:srgbClr val="31D755"/>
            </a:gs>
            <a:gs pos="23000">
              <a:srgbClr val="31D755"/>
            </a:gs>
            <a:gs pos="69000">
              <a:srgbClr val="31D755"/>
            </a:gs>
            <a:gs pos="97000">
              <a:srgbClr val="31D755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Петербургский государственный университет путей и сообщения </a:t>
          </a:r>
        </a:p>
        <a:p>
          <a:pPr algn="l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ПГУПС</a:t>
          </a:r>
        </a:p>
      </dgm:t>
    </dgm:pt>
    <dgm:pt modelId="{81A2CFF3-C3DD-47B1-B714-F9125EF69715}" type="parTrans" cxnId="{E39A7C97-BDB4-434A-ABBE-B2CCA82CD06A}">
      <dgm:prSet/>
      <dgm:spPr/>
      <dgm:t>
        <a:bodyPr/>
        <a:lstStyle/>
        <a:p>
          <a:endParaRPr lang="ru-RU"/>
        </a:p>
      </dgm:t>
    </dgm:pt>
    <dgm:pt modelId="{C932C258-1073-450B-B898-E1D141B71310}" type="sibTrans" cxnId="{E39A7C97-BDB4-434A-ABBE-B2CCA82CD06A}">
      <dgm:prSet/>
      <dgm:spPr/>
      <dgm:t>
        <a:bodyPr/>
        <a:lstStyle/>
        <a:p>
          <a:endParaRPr lang="ru-RU"/>
        </a:p>
      </dgm:t>
    </dgm:pt>
    <dgm:pt modelId="{B6D051EF-B379-4681-98A3-259A76940DB9}">
      <dgm:prSet phldrT="[Текст]"/>
      <dgm:spPr>
        <a:gradFill rotWithShape="0">
          <a:gsLst>
            <a:gs pos="100000">
              <a:srgbClr val="31D755"/>
            </a:gs>
            <a:gs pos="0">
              <a:srgbClr val="FF0000"/>
            </a:gs>
            <a:gs pos="0">
              <a:srgbClr val="31D755"/>
            </a:gs>
          </a:gsLst>
          <a:lin ang="5400000" scaled="0"/>
        </a:gradFill>
      </dgm:spPr>
      <dgm:t>
        <a:bodyPr/>
        <a:lstStyle/>
        <a:p>
          <a:pPr algn="l"/>
          <a:r>
            <a:rPr lang="ru-RU" b="1" i="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Российский</a:t>
          </a:r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университет транспорта</a:t>
          </a:r>
        </a:p>
        <a:p>
          <a:pPr algn="l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РУТ(МИИТ)</a:t>
          </a:r>
        </a:p>
      </dgm:t>
    </dgm:pt>
    <dgm:pt modelId="{3D88A71A-42C9-4EB0-A3EC-15E5EB1E322B}" type="parTrans" cxnId="{F84A89E1-79CA-4503-9B79-362A87075102}">
      <dgm:prSet/>
      <dgm:spPr/>
      <dgm:t>
        <a:bodyPr/>
        <a:lstStyle/>
        <a:p>
          <a:endParaRPr lang="ru-RU"/>
        </a:p>
      </dgm:t>
    </dgm:pt>
    <dgm:pt modelId="{69619636-7642-4592-A175-30146CF6E3AC}" type="sibTrans" cxnId="{F84A89E1-79CA-4503-9B79-362A87075102}">
      <dgm:prSet/>
      <dgm:spPr/>
      <dgm:t>
        <a:bodyPr/>
        <a:lstStyle/>
        <a:p>
          <a:endParaRPr lang="ru-RU"/>
        </a:p>
      </dgm:t>
    </dgm:pt>
    <dgm:pt modelId="{9A26ED9C-0739-4B72-A452-F466C2015230}" type="pres">
      <dgm:prSet presAssocID="{E3508CFF-5281-4836-9107-4F521FCFEEBF}" presName="linearFlow" presStyleCnt="0">
        <dgm:presLayoutVars>
          <dgm:dir/>
          <dgm:resizeHandles val="exact"/>
        </dgm:presLayoutVars>
      </dgm:prSet>
      <dgm:spPr/>
    </dgm:pt>
    <dgm:pt modelId="{E1B5FC90-267B-4D0F-BEC5-0FAD03BB847A}" type="pres">
      <dgm:prSet presAssocID="{9F0725DC-9F9B-4C9C-8DF5-EFB6F6AD999F}" presName="composite" presStyleCnt="0"/>
      <dgm:spPr/>
    </dgm:pt>
    <dgm:pt modelId="{FDD88450-C20E-4987-A759-D3A36A94D7FA}" type="pres">
      <dgm:prSet presAssocID="{9F0725DC-9F9B-4C9C-8DF5-EFB6F6AD999F}" presName="imgShp" presStyleLbl="fgImgPlace1" presStyleIdx="0" presStyleCnt="2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</dgm:pt>
    <dgm:pt modelId="{7AC23618-1F7E-4E9B-9307-7598D4118098}" type="pres">
      <dgm:prSet presAssocID="{9F0725DC-9F9B-4C9C-8DF5-EFB6F6AD999F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DC68C2-7915-4AD9-BA3D-29D45F703F74}" type="pres">
      <dgm:prSet presAssocID="{C932C258-1073-450B-B898-E1D141B71310}" presName="spacing" presStyleCnt="0"/>
      <dgm:spPr/>
    </dgm:pt>
    <dgm:pt modelId="{97907E99-E69E-4FEF-A6E1-BCE56EF9C2F0}" type="pres">
      <dgm:prSet presAssocID="{B6D051EF-B379-4681-98A3-259A76940DB9}" presName="composite" presStyleCnt="0"/>
      <dgm:spPr/>
    </dgm:pt>
    <dgm:pt modelId="{4F628AC5-2DAA-4488-B75A-C261BEAD0D9B}" type="pres">
      <dgm:prSet presAssocID="{B6D051EF-B379-4681-98A3-259A76940DB9}" presName="imgShp" presStyleLbl="fgImgPlace1" presStyleIdx="1" presStyleCnt="2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</dgm:pt>
    <dgm:pt modelId="{3143893A-8456-4241-B33C-81819DA75D1E}" type="pres">
      <dgm:prSet presAssocID="{B6D051EF-B379-4681-98A3-259A76940DB9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806514-6E62-46CF-AD7E-41201ACF9C3B}" type="presOf" srcId="{B6D051EF-B379-4681-98A3-259A76940DB9}" destId="{3143893A-8456-4241-B33C-81819DA75D1E}" srcOrd="0" destOrd="0" presId="urn:microsoft.com/office/officeart/2005/8/layout/vList3#1"/>
    <dgm:cxn modelId="{86AC353C-8139-4F14-89CF-B8EA59EB0142}" type="presOf" srcId="{E3508CFF-5281-4836-9107-4F521FCFEEBF}" destId="{9A26ED9C-0739-4B72-A452-F466C2015230}" srcOrd="0" destOrd="0" presId="urn:microsoft.com/office/officeart/2005/8/layout/vList3#1"/>
    <dgm:cxn modelId="{E39A7C97-BDB4-434A-ABBE-B2CCA82CD06A}" srcId="{E3508CFF-5281-4836-9107-4F521FCFEEBF}" destId="{9F0725DC-9F9B-4C9C-8DF5-EFB6F6AD999F}" srcOrd="0" destOrd="0" parTransId="{81A2CFF3-C3DD-47B1-B714-F9125EF69715}" sibTransId="{C932C258-1073-450B-B898-E1D141B71310}"/>
    <dgm:cxn modelId="{F925B5A4-AACC-47F5-BE3B-E829996489CA}" type="presOf" srcId="{9F0725DC-9F9B-4C9C-8DF5-EFB6F6AD999F}" destId="{7AC23618-1F7E-4E9B-9307-7598D4118098}" srcOrd="0" destOrd="0" presId="urn:microsoft.com/office/officeart/2005/8/layout/vList3#1"/>
    <dgm:cxn modelId="{F84A89E1-79CA-4503-9B79-362A87075102}" srcId="{E3508CFF-5281-4836-9107-4F521FCFEEBF}" destId="{B6D051EF-B379-4681-98A3-259A76940DB9}" srcOrd="1" destOrd="0" parTransId="{3D88A71A-42C9-4EB0-A3EC-15E5EB1E322B}" sibTransId="{69619636-7642-4592-A175-30146CF6E3AC}"/>
    <dgm:cxn modelId="{D32A2E90-A373-4571-BE4A-2E8EF4621A0E}" type="presParOf" srcId="{9A26ED9C-0739-4B72-A452-F466C2015230}" destId="{E1B5FC90-267B-4D0F-BEC5-0FAD03BB847A}" srcOrd="0" destOrd="0" presId="urn:microsoft.com/office/officeart/2005/8/layout/vList3#1"/>
    <dgm:cxn modelId="{6F787AE8-CADD-47FD-8D6A-8BB36B79C847}" type="presParOf" srcId="{E1B5FC90-267B-4D0F-BEC5-0FAD03BB847A}" destId="{FDD88450-C20E-4987-A759-D3A36A94D7FA}" srcOrd="0" destOrd="0" presId="urn:microsoft.com/office/officeart/2005/8/layout/vList3#1"/>
    <dgm:cxn modelId="{6B9E3AB9-5A12-4ADE-B9D7-1A2A6B16B206}" type="presParOf" srcId="{E1B5FC90-267B-4D0F-BEC5-0FAD03BB847A}" destId="{7AC23618-1F7E-4E9B-9307-7598D4118098}" srcOrd="1" destOrd="0" presId="urn:microsoft.com/office/officeart/2005/8/layout/vList3#1"/>
    <dgm:cxn modelId="{049101FD-AB8C-4A43-A36B-369FB2572785}" type="presParOf" srcId="{9A26ED9C-0739-4B72-A452-F466C2015230}" destId="{ACDC68C2-7915-4AD9-BA3D-29D45F703F74}" srcOrd="1" destOrd="0" presId="urn:microsoft.com/office/officeart/2005/8/layout/vList3#1"/>
    <dgm:cxn modelId="{DCD4AFBE-70B2-4334-AEF0-819445FDC832}" type="presParOf" srcId="{9A26ED9C-0739-4B72-A452-F466C2015230}" destId="{97907E99-E69E-4FEF-A6E1-BCE56EF9C2F0}" srcOrd="2" destOrd="0" presId="urn:microsoft.com/office/officeart/2005/8/layout/vList3#1"/>
    <dgm:cxn modelId="{8CB1DC72-4565-4CE1-A757-0501011A67B7}" type="presParOf" srcId="{97907E99-E69E-4FEF-A6E1-BCE56EF9C2F0}" destId="{4F628AC5-2DAA-4488-B75A-C261BEAD0D9B}" srcOrd="0" destOrd="0" presId="urn:microsoft.com/office/officeart/2005/8/layout/vList3#1"/>
    <dgm:cxn modelId="{EA268DB9-D14D-4A0B-9239-8F03EA7EE546}" type="presParOf" srcId="{97907E99-E69E-4FEF-A6E1-BCE56EF9C2F0}" destId="{3143893A-8456-4241-B33C-81819DA75D1E}" srcOrd="1" destOrd="0" presId="urn:microsoft.com/office/officeart/2005/8/layout/vList3#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93730F-85F6-4354-958D-A058B1CEB03A}" type="doc">
      <dgm:prSet loTypeId="urn:microsoft.com/office/officeart/2005/8/layout/vList3#2" loCatId="list" qsTypeId="urn:microsoft.com/office/officeart/2005/8/quickstyle/3d4" qsCatId="3D" csTypeId="urn:microsoft.com/office/officeart/2005/8/colors/accent1_2" csCatId="accent1" phldr="1"/>
      <dgm:spPr/>
    </dgm:pt>
    <dgm:pt modelId="{093471E7-E9CF-4744-8A19-396EAD49B1C0}">
      <dgm:prSet phldrT="[Текст]"/>
      <dgm:spPr>
        <a:gradFill rotWithShape="0">
          <a:gsLst>
            <a:gs pos="100000">
              <a:srgbClr val="31D755"/>
            </a:gs>
            <a:gs pos="0">
              <a:srgbClr val="31D755"/>
            </a:gs>
          </a:gsLst>
          <a:lin ang="5400700" scaled="0"/>
        </a:gradFill>
      </dgm:spPr>
      <dgm:t>
        <a:bodyPr/>
        <a:lstStyle/>
        <a:p>
          <a:pPr algn="l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Петрозаводский колледж железнодорожного транспорта </a:t>
          </a:r>
        </a:p>
        <a:p>
          <a:pPr algn="l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ПКЖТ</a:t>
          </a:r>
        </a:p>
      </dgm:t>
    </dgm:pt>
    <dgm:pt modelId="{EFFFD85B-5CFB-4328-A3BE-536B6989054F}" type="parTrans" cxnId="{E99D0588-C799-424D-A756-6C44F55E3439}">
      <dgm:prSet/>
      <dgm:spPr/>
      <dgm:t>
        <a:bodyPr/>
        <a:lstStyle/>
        <a:p>
          <a:endParaRPr lang="ru-RU"/>
        </a:p>
      </dgm:t>
    </dgm:pt>
    <dgm:pt modelId="{6031EDA9-0A45-468E-83F1-EEF551BFC18D}" type="sibTrans" cxnId="{E99D0588-C799-424D-A756-6C44F55E3439}">
      <dgm:prSet/>
      <dgm:spPr/>
      <dgm:t>
        <a:bodyPr/>
        <a:lstStyle/>
        <a:p>
          <a:endParaRPr lang="ru-RU"/>
        </a:p>
      </dgm:t>
    </dgm:pt>
    <dgm:pt modelId="{3C8EFC38-FA7F-48D5-ACBC-7877364FF7DE}">
      <dgm:prSet phldrT="[Текст]"/>
      <dgm:spPr>
        <a:gradFill rotWithShape="0">
          <a:gsLst>
            <a:gs pos="100000">
              <a:srgbClr val="31D755"/>
            </a:gs>
            <a:gs pos="0">
              <a:srgbClr val="31D755"/>
            </a:gs>
          </a:gsLst>
          <a:lin ang="5400700" scaled="0"/>
        </a:gradFill>
      </dgm:spPr>
      <dgm:t>
        <a:bodyPr/>
        <a:lstStyle/>
        <a:p>
          <a:pPr algn="l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Санкт-Петербургский техникум железнодорожного транспорта </a:t>
          </a:r>
        </a:p>
        <a:p>
          <a:pPr algn="l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СПТЖТ</a:t>
          </a:r>
        </a:p>
      </dgm:t>
    </dgm:pt>
    <dgm:pt modelId="{1BB489C2-4BD9-41F7-9A99-99CFEC9FAA46}" type="parTrans" cxnId="{3B1C74C6-6D60-4BD0-8107-0E6B77B41553}">
      <dgm:prSet/>
      <dgm:spPr/>
      <dgm:t>
        <a:bodyPr/>
        <a:lstStyle/>
        <a:p>
          <a:endParaRPr lang="ru-RU"/>
        </a:p>
      </dgm:t>
    </dgm:pt>
    <dgm:pt modelId="{72E40BE6-C742-4836-AD78-C1A62081BE2D}" type="sibTrans" cxnId="{3B1C74C6-6D60-4BD0-8107-0E6B77B41553}">
      <dgm:prSet/>
      <dgm:spPr/>
      <dgm:t>
        <a:bodyPr/>
        <a:lstStyle/>
        <a:p>
          <a:endParaRPr lang="ru-RU"/>
        </a:p>
      </dgm:t>
    </dgm:pt>
    <dgm:pt modelId="{1E4B35F0-6D5E-4F7D-A89C-6219B4377B82}">
      <dgm:prSet phldrT="[Текст]"/>
      <dgm:spPr>
        <a:gradFill rotWithShape="0">
          <a:gsLst>
            <a:gs pos="100000">
              <a:srgbClr val="31D755"/>
            </a:gs>
            <a:gs pos="0">
              <a:srgbClr val="31D755"/>
            </a:gs>
          </a:gsLst>
          <a:lin ang="5400700" scaled="0"/>
        </a:gradFill>
      </dgm:spPr>
      <dgm:t>
        <a:bodyPr/>
        <a:lstStyle/>
        <a:p>
          <a:pPr algn="l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Великолукский техникум железнодорожного транспорта</a:t>
          </a:r>
        </a:p>
        <a:p>
          <a:pPr algn="l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ВЛТЖТ </a:t>
          </a:r>
        </a:p>
      </dgm:t>
    </dgm:pt>
    <dgm:pt modelId="{56FC2E2E-D1B6-4524-A3D2-C4F71492B8D7}" type="parTrans" cxnId="{D919DC14-2ACA-4207-9D3F-FB52689FEB22}">
      <dgm:prSet/>
      <dgm:spPr/>
      <dgm:t>
        <a:bodyPr/>
        <a:lstStyle/>
        <a:p>
          <a:endParaRPr lang="ru-RU"/>
        </a:p>
      </dgm:t>
    </dgm:pt>
    <dgm:pt modelId="{30877B82-CA16-4CC1-A0D5-A917C7CE5FBC}" type="sibTrans" cxnId="{D919DC14-2ACA-4207-9D3F-FB52689FEB22}">
      <dgm:prSet/>
      <dgm:spPr/>
      <dgm:t>
        <a:bodyPr/>
        <a:lstStyle/>
        <a:p>
          <a:endParaRPr lang="ru-RU"/>
        </a:p>
      </dgm:t>
    </dgm:pt>
    <dgm:pt modelId="{13AFFDE2-A98A-4B33-9C4F-52AEACA110AA}" type="pres">
      <dgm:prSet presAssocID="{2F93730F-85F6-4354-958D-A058B1CEB03A}" presName="linearFlow" presStyleCnt="0">
        <dgm:presLayoutVars>
          <dgm:dir/>
          <dgm:resizeHandles val="exact"/>
        </dgm:presLayoutVars>
      </dgm:prSet>
      <dgm:spPr/>
    </dgm:pt>
    <dgm:pt modelId="{268E55E8-1D3C-4576-B7E4-44336FC0F2F2}" type="pres">
      <dgm:prSet presAssocID="{093471E7-E9CF-4744-8A19-396EAD49B1C0}" presName="composite" presStyleCnt="0"/>
      <dgm:spPr/>
    </dgm:pt>
    <dgm:pt modelId="{0C8F304D-A392-423D-868A-5CEDA56D6606}" type="pres">
      <dgm:prSet presAssocID="{093471E7-E9CF-4744-8A19-396EAD49B1C0}" presName="imgShp" presStyleLbl="fgImgPlace1" presStyleIdx="0" presStyleCnt="3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</dgm:pt>
    <dgm:pt modelId="{F0D0C7D2-F824-471E-8E9C-4636658800C7}" type="pres">
      <dgm:prSet presAssocID="{093471E7-E9CF-4744-8A19-396EAD49B1C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B36EC-6CFC-42C1-B03A-5AB72BD3974D}" type="pres">
      <dgm:prSet presAssocID="{6031EDA9-0A45-468E-83F1-EEF551BFC18D}" presName="spacing" presStyleCnt="0"/>
      <dgm:spPr/>
    </dgm:pt>
    <dgm:pt modelId="{3B368448-462A-469C-A321-56F1EA399CF2}" type="pres">
      <dgm:prSet presAssocID="{3C8EFC38-FA7F-48D5-ACBC-7877364FF7DE}" presName="composite" presStyleCnt="0"/>
      <dgm:spPr/>
    </dgm:pt>
    <dgm:pt modelId="{4C29B1AA-250E-45B9-B544-36B15B708394}" type="pres">
      <dgm:prSet presAssocID="{3C8EFC38-FA7F-48D5-ACBC-7877364FF7DE}" presName="imgShp" presStyleLbl="fgImgPlace1" presStyleIdx="1" presStyleCnt="3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</dgm:pt>
    <dgm:pt modelId="{9766C0D4-09BF-49B4-B6CE-774E9CC2A535}" type="pres">
      <dgm:prSet presAssocID="{3C8EFC38-FA7F-48D5-ACBC-7877364FF7D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6C8C01-04B2-4697-B2EB-FCFAE9A28242}" type="pres">
      <dgm:prSet presAssocID="{72E40BE6-C742-4836-AD78-C1A62081BE2D}" presName="spacing" presStyleCnt="0"/>
      <dgm:spPr/>
    </dgm:pt>
    <dgm:pt modelId="{876F154E-274B-4E49-BCA9-77AFAFEF7E4C}" type="pres">
      <dgm:prSet presAssocID="{1E4B35F0-6D5E-4F7D-A89C-6219B4377B82}" presName="composite" presStyleCnt="0"/>
      <dgm:spPr/>
    </dgm:pt>
    <dgm:pt modelId="{502F3CEE-BE2E-4626-BF7F-21ABDFF34AD5}" type="pres">
      <dgm:prSet presAssocID="{1E4B35F0-6D5E-4F7D-A89C-6219B4377B82}" presName="imgShp" presStyleLbl="fgImgPlace1" presStyleIdx="2" presStyleCnt="3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</dgm:pt>
    <dgm:pt modelId="{E14FDF7C-253D-4124-954D-BA83914EB03D}" type="pres">
      <dgm:prSet presAssocID="{1E4B35F0-6D5E-4F7D-A89C-6219B4377B82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19DC14-2ACA-4207-9D3F-FB52689FEB22}" srcId="{2F93730F-85F6-4354-958D-A058B1CEB03A}" destId="{1E4B35F0-6D5E-4F7D-A89C-6219B4377B82}" srcOrd="2" destOrd="0" parTransId="{56FC2E2E-D1B6-4524-A3D2-C4F71492B8D7}" sibTransId="{30877B82-CA16-4CC1-A0D5-A917C7CE5FBC}"/>
    <dgm:cxn modelId="{29F309B2-38B7-40FD-9442-A93FE4872BBC}" type="presOf" srcId="{093471E7-E9CF-4744-8A19-396EAD49B1C0}" destId="{F0D0C7D2-F824-471E-8E9C-4636658800C7}" srcOrd="0" destOrd="0" presId="urn:microsoft.com/office/officeart/2005/8/layout/vList3#2"/>
    <dgm:cxn modelId="{4D7F10CE-202E-44C2-9514-6458C75C5AE1}" type="presOf" srcId="{3C8EFC38-FA7F-48D5-ACBC-7877364FF7DE}" destId="{9766C0D4-09BF-49B4-B6CE-774E9CC2A535}" srcOrd="0" destOrd="0" presId="urn:microsoft.com/office/officeart/2005/8/layout/vList3#2"/>
    <dgm:cxn modelId="{CD3FE16F-236C-437A-8D4D-A74568B9EFC0}" type="presOf" srcId="{2F93730F-85F6-4354-958D-A058B1CEB03A}" destId="{13AFFDE2-A98A-4B33-9C4F-52AEACA110AA}" srcOrd="0" destOrd="0" presId="urn:microsoft.com/office/officeart/2005/8/layout/vList3#2"/>
    <dgm:cxn modelId="{E99D0588-C799-424D-A756-6C44F55E3439}" srcId="{2F93730F-85F6-4354-958D-A058B1CEB03A}" destId="{093471E7-E9CF-4744-8A19-396EAD49B1C0}" srcOrd="0" destOrd="0" parTransId="{EFFFD85B-5CFB-4328-A3BE-536B6989054F}" sibTransId="{6031EDA9-0A45-468E-83F1-EEF551BFC18D}"/>
    <dgm:cxn modelId="{0AA94290-3DE3-49DB-A41B-967A1735F617}" type="presOf" srcId="{1E4B35F0-6D5E-4F7D-A89C-6219B4377B82}" destId="{E14FDF7C-253D-4124-954D-BA83914EB03D}" srcOrd="0" destOrd="0" presId="urn:microsoft.com/office/officeart/2005/8/layout/vList3#2"/>
    <dgm:cxn modelId="{3B1C74C6-6D60-4BD0-8107-0E6B77B41553}" srcId="{2F93730F-85F6-4354-958D-A058B1CEB03A}" destId="{3C8EFC38-FA7F-48D5-ACBC-7877364FF7DE}" srcOrd="1" destOrd="0" parTransId="{1BB489C2-4BD9-41F7-9A99-99CFEC9FAA46}" sibTransId="{72E40BE6-C742-4836-AD78-C1A62081BE2D}"/>
    <dgm:cxn modelId="{3A65B123-FBC3-42E0-8A17-B4C453F4408D}" type="presParOf" srcId="{13AFFDE2-A98A-4B33-9C4F-52AEACA110AA}" destId="{268E55E8-1D3C-4576-B7E4-44336FC0F2F2}" srcOrd="0" destOrd="0" presId="urn:microsoft.com/office/officeart/2005/8/layout/vList3#2"/>
    <dgm:cxn modelId="{75BCE6A3-4F34-491E-B991-6749EFC00C67}" type="presParOf" srcId="{268E55E8-1D3C-4576-B7E4-44336FC0F2F2}" destId="{0C8F304D-A392-423D-868A-5CEDA56D6606}" srcOrd="0" destOrd="0" presId="urn:microsoft.com/office/officeart/2005/8/layout/vList3#2"/>
    <dgm:cxn modelId="{5954F5B8-7AE3-47BB-8441-D771E74CBDA7}" type="presParOf" srcId="{268E55E8-1D3C-4576-B7E4-44336FC0F2F2}" destId="{F0D0C7D2-F824-471E-8E9C-4636658800C7}" srcOrd="1" destOrd="0" presId="urn:microsoft.com/office/officeart/2005/8/layout/vList3#2"/>
    <dgm:cxn modelId="{161407C4-8D4F-4DBB-9927-5965BA7D8E87}" type="presParOf" srcId="{13AFFDE2-A98A-4B33-9C4F-52AEACA110AA}" destId="{D98B36EC-6CFC-42C1-B03A-5AB72BD3974D}" srcOrd="1" destOrd="0" presId="urn:microsoft.com/office/officeart/2005/8/layout/vList3#2"/>
    <dgm:cxn modelId="{D2498F22-37EF-46A2-A88C-7A28E6BCD9DB}" type="presParOf" srcId="{13AFFDE2-A98A-4B33-9C4F-52AEACA110AA}" destId="{3B368448-462A-469C-A321-56F1EA399CF2}" srcOrd="2" destOrd="0" presId="urn:microsoft.com/office/officeart/2005/8/layout/vList3#2"/>
    <dgm:cxn modelId="{E8D88787-5EB7-4943-901E-8E05070CAD1F}" type="presParOf" srcId="{3B368448-462A-469C-A321-56F1EA399CF2}" destId="{4C29B1AA-250E-45B9-B544-36B15B708394}" srcOrd="0" destOrd="0" presId="urn:microsoft.com/office/officeart/2005/8/layout/vList3#2"/>
    <dgm:cxn modelId="{3230F4FC-3755-4D48-90C3-2B22A0375BAD}" type="presParOf" srcId="{3B368448-462A-469C-A321-56F1EA399CF2}" destId="{9766C0D4-09BF-49B4-B6CE-774E9CC2A535}" srcOrd="1" destOrd="0" presId="urn:microsoft.com/office/officeart/2005/8/layout/vList3#2"/>
    <dgm:cxn modelId="{D4754119-B4F1-4267-B350-E76282CC1E8D}" type="presParOf" srcId="{13AFFDE2-A98A-4B33-9C4F-52AEACA110AA}" destId="{3A6C8C01-04B2-4697-B2EB-FCFAE9A28242}" srcOrd="3" destOrd="0" presId="urn:microsoft.com/office/officeart/2005/8/layout/vList3#2"/>
    <dgm:cxn modelId="{4A49A8F3-A0E4-43BC-9973-65729A5534DC}" type="presParOf" srcId="{13AFFDE2-A98A-4B33-9C4F-52AEACA110AA}" destId="{876F154E-274B-4E49-BCA9-77AFAFEF7E4C}" srcOrd="4" destOrd="0" presId="urn:microsoft.com/office/officeart/2005/8/layout/vList3#2"/>
    <dgm:cxn modelId="{F44D2FA9-21FE-41C8-96A6-6B0963F54F6F}" type="presParOf" srcId="{876F154E-274B-4E49-BCA9-77AFAFEF7E4C}" destId="{502F3CEE-BE2E-4626-BF7F-21ABDFF34AD5}" srcOrd="0" destOrd="0" presId="urn:microsoft.com/office/officeart/2005/8/layout/vList3#2"/>
    <dgm:cxn modelId="{D378FF92-620A-4305-B1CF-B742B3E0A03B}" type="presParOf" srcId="{876F154E-274B-4E49-BCA9-77AFAFEF7E4C}" destId="{E14FDF7C-253D-4124-954D-BA83914EB03D}" srcOrd="1" destOrd="0" presId="urn:microsoft.com/office/officeart/2005/8/layout/vList3#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5FB0E9-B538-4025-AC60-55065C251E7A}" type="doc">
      <dgm:prSet loTypeId="urn:microsoft.com/office/officeart/2005/8/layout/vList3#3" loCatId="list" qsTypeId="urn:microsoft.com/office/officeart/2005/8/quickstyle/3d4" qsCatId="3D" csTypeId="urn:microsoft.com/office/officeart/2005/8/colors/accent1_2" csCatId="accent1" phldr="1"/>
      <dgm:spPr/>
    </dgm:pt>
    <dgm:pt modelId="{6AE0177B-42FF-43A9-804E-945B154CFCB0}">
      <dgm:prSet phldrT="[Текст]"/>
      <dgm:spPr>
        <a:gradFill rotWithShape="0">
          <a:gsLst>
            <a:gs pos="0">
              <a:srgbClr val="C00000"/>
            </a:gs>
            <a:gs pos="100000">
              <a:srgbClr val="FF0000"/>
            </a:gs>
          </a:gsLst>
          <a:lin ang="5400700" scaled="0"/>
        </a:gradFill>
      </dgm:spPr>
      <dgm:t>
        <a:bodyPr/>
        <a:lstStyle/>
        <a:p>
          <a:pPr algn="l"/>
          <a:endParaRPr lang="en-US" b="1" dirty="0">
            <a:solidFill>
              <a:schemeClr val="bg1"/>
            </a:solidFill>
          </a:endParaRPr>
        </a:p>
        <a:p>
          <a:pPr algn="l"/>
          <a:r>
            <a:rPr lang="ru-RU" b="1" dirty="0">
              <a:solidFill>
                <a:schemeClr val="bg1"/>
              </a:solidFill>
            </a:rPr>
            <a:t>ФИО</a:t>
          </a:r>
        </a:p>
        <a:p>
          <a:pPr algn="l"/>
          <a:r>
            <a:rPr lang="ru-RU" b="1" dirty="0">
              <a:solidFill>
                <a:schemeClr val="bg1"/>
              </a:solidFill>
            </a:rPr>
            <a:t>Должность </a:t>
          </a:r>
        </a:p>
        <a:p>
          <a:pPr algn="l"/>
          <a:r>
            <a:rPr lang="ru-RU" b="1" dirty="0">
              <a:solidFill>
                <a:schemeClr val="bg1"/>
              </a:solidFill>
            </a:rPr>
            <a:t>Электронный адрес </a:t>
          </a:r>
        </a:p>
        <a:p>
          <a:pPr algn="l"/>
          <a:r>
            <a:rPr lang="ru-RU" b="1" dirty="0">
              <a:solidFill>
                <a:schemeClr val="bg1"/>
              </a:solidFill>
            </a:rPr>
            <a:t>Номер телефона</a:t>
          </a:r>
        </a:p>
        <a:p>
          <a:pPr algn="l"/>
          <a:endParaRPr lang="ru-RU" b="1" dirty="0">
            <a:solidFill>
              <a:schemeClr val="bg1"/>
            </a:solidFill>
          </a:endParaRPr>
        </a:p>
      </dgm:t>
    </dgm:pt>
    <dgm:pt modelId="{B8EE085B-713E-41AF-A430-EBE888B1E545}" type="sibTrans" cxnId="{B3D52267-0268-4B36-903B-153BA140C1D0}">
      <dgm:prSet/>
      <dgm:spPr/>
      <dgm:t>
        <a:bodyPr/>
        <a:lstStyle/>
        <a:p>
          <a:endParaRPr lang="ru-RU"/>
        </a:p>
      </dgm:t>
    </dgm:pt>
    <dgm:pt modelId="{56FDFBBD-A5AD-44FC-992D-67187ACFF862}" type="parTrans" cxnId="{B3D52267-0268-4B36-903B-153BA140C1D0}">
      <dgm:prSet/>
      <dgm:spPr/>
      <dgm:t>
        <a:bodyPr/>
        <a:lstStyle/>
        <a:p>
          <a:endParaRPr lang="ru-RU"/>
        </a:p>
      </dgm:t>
    </dgm:pt>
    <dgm:pt modelId="{413A7D5A-67DD-4A53-8203-CBB51B24A897}" type="pres">
      <dgm:prSet presAssocID="{1F5FB0E9-B538-4025-AC60-55065C251E7A}" presName="linearFlow" presStyleCnt="0">
        <dgm:presLayoutVars>
          <dgm:dir/>
          <dgm:resizeHandles val="exact"/>
        </dgm:presLayoutVars>
      </dgm:prSet>
      <dgm:spPr/>
    </dgm:pt>
    <dgm:pt modelId="{0A4305AB-39B0-4D95-AB7C-241580CF2DD3}" type="pres">
      <dgm:prSet presAssocID="{6AE0177B-42FF-43A9-804E-945B154CFCB0}" presName="composite" presStyleCnt="0"/>
      <dgm:spPr/>
    </dgm:pt>
    <dgm:pt modelId="{CE761F8B-99B9-4ADC-8C8A-92084AD3CF4E}" type="pres">
      <dgm:prSet presAssocID="{6AE0177B-42FF-43A9-804E-945B154CFCB0}" presName="imgShp" presStyleLbl="fgImgPlace1" presStyleIdx="0" presStyleCnt="1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</dgm:pt>
    <dgm:pt modelId="{0FDD1B68-B596-44A6-B284-71FA986EDCCB}" type="pres">
      <dgm:prSet presAssocID="{6AE0177B-42FF-43A9-804E-945B154CFCB0}" presName="txShp" presStyleLbl="node1" presStyleIdx="0" presStyleCnt="1" custScaleX="109770" custLinFactNeighborY="23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1A30E5-F3AD-43C3-AAFD-820BC67A88DF}" type="presOf" srcId="{6AE0177B-42FF-43A9-804E-945B154CFCB0}" destId="{0FDD1B68-B596-44A6-B284-71FA986EDCCB}" srcOrd="0" destOrd="0" presId="urn:microsoft.com/office/officeart/2005/8/layout/vList3#3"/>
    <dgm:cxn modelId="{B3D52267-0268-4B36-903B-153BA140C1D0}" srcId="{1F5FB0E9-B538-4025-AC60-55065C251E7A}" destId="{6AE0177B-42FF-43A9-804E-945B154CFCB0}" srcOrd="0" destOrd="0" parTransId="{56FDFBBD-A5AD-44FC-992D-67187ACFF862}" sibTransId="{B8EE085B-713E-41AF-A430-EBE888B1E545}"/>
    <dgm:cxn modelId="{EAC8B591-1E19-46C6-BE20-00DF015BC6DA}" type="presOf" srcId="{1F5FB0E9-B538-4025-AC60-55065C251E7A}" destId="{413A7D5A-67DD-4A53-8203-CBB51B24A897}" srcOrd="0" destOrd="0" presId="urn:microsoft.com/office/officeart/2005/8/layout/vList3#3"/>
    <dgm:cxn modelId="{BFAB67B7-8601-48AD-8EEB-F337F9589423}" type="presParOf" srcId="{413A7D5A-67DD-4A53-8203-CBB51B24A897}" destId="{0A4305AB-39B0-4D95-AB7C-241580CF2DD3}" srcOrd="0" destOrd="0" presId="urn:microsoft.com/office/officeart/2005/8/layout/vList3#3"/>
    <dgm:cxn modelId="{3A2923B4-A9BA-4F56-9FC4-541D5DD53D13}" type="presParOf" srcId="{0A4305AB-39B0-4D95-AB7C-241580CF2DD3}" destId="{CE761F8B-99B9-4ADC-8C8A-92084AD3CF4E}" srcOrd="0" destOrd="0" presId="urn:microsoft.com/office/officeart/2005/8/layout/vList3#3"/>
    <dgm:cxn modelId="{C9E8935E-F42E-46AE-833C-B3169A4A127D}" type="presParOf" srcId="{0A4305AB-39B0-4D95-AB7C-241580CF2DD3}" destId="{0FDD1B68-B596-44A6-B284-71FA986EDCCB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8468CB-3E33-4853-973D-8027463FA0E6}" type="doc">
      <dgm:prSet loTypeId="urn:microsoft.com/office/officeart/2005/8/layout/vList3#4" loCatId="list" qsTypeId="urn:microsoft.com/office/officeart/2005/8/quickstyle/3d4" qsCatId="3D" csTypeId="urn:microsoft.com/office/officeart/2005/8/colors/accent1_2" csCatId="accent1" phldr="1"/>
      <dgm:spPr/>
    </dgm:pt>
    <dgm:pt modelId="{E4ACC804-B9DF-4DD1-BB2A-80FFC71CAF8A}">
      <dgm:prSet phldrT="[Текст]"/>
      <dgm:spPr>
        <a:gradFill rotWithShape="0">
          <a:gsLst>
            <a:gs pos="100000">
              <a:srgbClr val="FF2B00"/>
            </a:gs>
            <a:gs pos="0">
              <a:srgbClr val="FFFF00">
                <a:lumMod val="100000"/>
              </a:srgbClr>
            </a:gs>
            <a:gs pos="100000">
              <a:srgbClr val="FF0000"/>
            </a:gs>
            <a:gs pos="0">
              <a:srgbClr val="C00000"/>
            </a:gs>
          </a:gsLst>
          <a:lin ang="5400000" scaled="0"/>
        </a:gra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@</a:t>
          </a:r>
          <a:r>
            <a:rPr lang="en-US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obrazovanie_odi_rzd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FF8639-0BC2-4C45-BEE0-A12A2369EC1B}" type="parTrans" cxnId="{666C0839-7DE0-4A38-92FF-260870FC31E5}">
      <dgm:prSet/>
      <dgm:spPr/>
      <dgm:t>
        <a:bodyPr/>
        <a:lstStyle/>
        <a:p>
          <a:endParaRPr lang="ru-RU"/>
        </a:p>
      </dgm:t>
    </dgm:pt>
    <dgm:pt modelId="{BDC94A61-2BF2-46F7-A835-55A96ECDBB56}" type="sibTrans" cxnId="{666C0839-7DE0-4A38-92FF-260870FC31E5}">
      <dgm:prSet/>
      <dgm:spPr/>
      <dgm:t>
        <a:bodyPr/>
        <a:lstStyle/>
        <a:p>
          <a:endParaRPr lang="ru-RU"/>
        </a:p>
      </dgm:t>
    </dgm:pt>
    <dgm:pt modelId="{EF84CFC9-3854-45AB-971F-000281F77F17}" type="pres">
      <dgm:prSet presAssocID="{4E8468CB-3E33-4853-973D-8027463FA0E6}" presName="linearFlow" presStyleCnt="0">
        <dgm:presLayoutVars>
          <dgm:dir/>
          <dgm:resizeHandles val="exact"/>
        </dgm:presLayoutVars>
      </dgm:prSet>
      <dgm:spPr/>
    </dgm:pt>
    <dgm:pt modelId="{3942659C-E11E-41C0-9FFA-D8DF6D975DED}" type="pres">
      <dgm:prSet presAssocID="{E4ACC804-B9DF-4DD1-BB2A-80FFC71CAF8A}" presName="composite" presStyleCnt="0"/>
      <dgm:spPr/>
    </dgm:pt>
    <dgm:pt modelId="{6B36E9AE-D49B-474E-AB71-55993607CA56}" type="pres">
      <dgm:prSet presAssocID="{E4ACC804-B9DF-4DD1-BB2A-80FFC71CAF8A}" presName="imgShp" presStyleLbl="fgImgPlace1" presStyleIdx="0" presStyleCn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5C09EA88-EB2B-445F-9B3B-334E06059792}" type="pres">
      <dgm:prSet presAssocID="{E4ACC804-B9DF-4DD1-BB2A-80FFC71CAF8A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0A5E68-488E-4E6C-825E-40EDC60D166C}" type="presOf" srcId="{4E8468CB-3E33-4853-973D-8027463FA0E6}" destId="{EF84CFC9-3854-45AB-971F-000281F77F17}" srcOrd="0" destOrd="0" presId="urn:microsoft.com/office/officeart/2005/8/layout/vList3#4"/>
    <dgm:cxn modelId="{666C0839-7DE0-4A38-92FF-260870FC31E5}" srcId="{4E8468CB-3E33-4853-973D-8027463FA0E6}" destId="{E4ACC804-B9DF-4DD1-BB2A-80FFC71CAF8A}" srcOrd="0" destOrd="0" parTransId="{F3FF8639-0BC2-4C45-BEE0-A12A2369EC1B}" sibTransId="{BDC94A61-2BF2-46F7-A835-55A96ECDBB56}"/>
    <dgm:cxn modelId="{0AD7444D-97E4-4368-A513-D24B36B6645F}" type="presOf" srcId="{E4ACC804-B9DF-4DD1-BB2A-80FFC71CAF8A}" destId="{5C09EA88-EB2B-445F-9B3B-334E06059792}" srcOrd="0" destOrd="0" presId="urn:microsoft.com/office/officeart/2005/8/layout/vList3#4"/>
    <dgm:cxn modelId="{AD8B62AE-C8FD-42E7-9CC8-5F6B981D2E80}" type="presParOf" srcId="{EF84CFC9-3854-45AB-971F-000281F77F17}" destId="{3942659C-E11E-41C0-9FFA-D8DF6D975DED}" srcOrd="0" destOrd="0" presId="urn:microsoft.com/office/officeart/2005/8/layout/vList3#4"/>
    <dgm:cxn modelId="{E8438EA2-17A4-4878-AC68-74598471001B}" type="presParOf" srcId="{3942659C-E11E-41C0-9FFA-D8DF6D975DED}" destId="{6B36E9AE-D49B-474E-AB71-55993607CA56}" srcOrd="0" destOrd="0" presId="urn:microsoft.com/office/officeart/2005/8/layout/vList3#4"/>
    <dgm:cxn modelId="{D5F97E01-E8ED-4551-ACA8-4B454CC3AFD7}" type="presParOf" srcId="{3942659C-E11E-41C0-9FFA-D8DF6D975DED}" destId="{5C09EA88-EB2B-445F-9B3B-334E06059792}" srcOrd="1" destOrd="0" presId="urn:microsoft.com/office/officeart/2005/8/layout/vList3#4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C23618-1F7E-4E9B-9307-7598D4118098}">
      <dsp:nvSpPr>
        <dsp:cNvPr id="0" name=""/>
        <dsp:cNvSpPr/>
      </dsp:nvSpPr>
      <dsp:spPr>
        <a:xfrm rot="10800000">
          <a:off x="1488244" y="1914"/>
          <a:ext cx="4053840" cy="1868656"/>
        </a:xfrm>
        <a:prstGeom prst="homePlate">
          <a:avLst/>
        </a:prstGeom>
        <a:gradFill flip="none" rotWithShape="1">
          <a:gsLst>
            <a:gs pos="0">
              <a:srgbClr val="31D755"/>
            </a:gs>
            <a:gs pos="23000">
              <a:srgbClr val="31D755"/>
            </a:gs>
            <a:gs pos="69000">
              <a:srgbClr val="31D755"/>
            </a:gs>
            <a:gs pos="97000">
              <a:srgbClr val="31D755"/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4025" tIns="80010" rIns="149352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Петербургский государственный университет путей и сообщения 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ПГУПС</a:t>
          </a:r>
        </a:p>
      </dsp:txBody>
      <dsp:txXfrm rot="10800000">
        <a:off x="1488244" y="1914"/>
        <a:ext cx="4053840" cy="1868656"/>
      </dsp:txXfrm>
    </dsp:sp>
    <dsp:sp modelId="{FDD88450-C20E-4987-A759-D3A36A94D7FA}">
      <dsp:nvSpPr>
        <dsp:cNvPr id="0" name=""/>
        <dsp:cNvSpPr/>
      </dsp:nvSpPr>
      <dsp:spPr>
        <a:xfrm>
          <a:off x="553915" y="1914"/>
          <a:ext cx="1868656" cy="1868656"/>
        </a:xfrm>
        <a:prstGeom prst="ellipse">
          <a:avLst/>
        </a:prstGeom>
        <a:blipFill rotWithShape="0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chilly" dir="t"/>
        </a:scene3d>
        <a:sp3d z="12700" extrusionH="12700"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3143893A-8456-4241-B33C-81819DA75D1E}">
      <dsp:nvSpPr>
        <dsp:cNvPr id="0" name=""/>
        <dsp:cNvSpPr/>
      </dsp:nvSpPr>
      <dsp:spPr>
        <a:xfrm rot="10800000">
          <a:off x="1488244" y="2428378"/>
          <a:ext cx="4053840" cy="1868656"/>
        </a:xfrm>
        <a:prstGeom prst="homePlate">
          <a:avLst/>
        </a:prstGeom>
        <a:gradFill rotWithShape="0">
          <a:gsLst>
            <a:gs pos="100000">
              <a:srgbClr val="31D755"/>
            </a:gs>
            <a:gs pos="0">
              <a:srgbClr val="FF0000"/>
            </a:gs>
            <a:gs pos="0">
              <a:srgbClr val="31D755"/>
            </a:gs>
          </a:gsLst>
          <a:lin ang="5400000" scaled="0"/>
        </a:gra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4025" tIns="80010" rIns="149352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Российский</a:t>
          </a:r>
          <a:r>
            <a:rPr lang="ru-RU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университет транспорта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РУТ(МИИТ)</a:t>
          </a:r>
        </a:p>
      </dsp:txBody>
      <dsp:txXfrm rot="10800000">
        <a:off x="1488244" y="2428378"/>
        <a:ext cx="4053840" cy="1868656"/>
      </dsp:txXfrm>
    </dsp:sp>
    <dsp:sp modelId="{4F628AC5-2DAA-4488-B75A-C261BEAD0D9B}">
      <dsp:nvSpPr>
        <dsp:cNvPr id="0" name=""/>
        <dsp:cNvSpPr/>
      </dsp:nvSpPr>
      <dsp:spPr>
        <a:xfrm>
          <a:off x="553915" y="2428378"/>
          <a:ext cx="1868656" cy="1868656"/>
        </a:xfrm>
        <a:prstGeom prst="ellipse">
          <a:avLst/>
        </a:prstGeom>
        <a:blipFill rotWithShape="0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chilly" dir="t"/>
        </a:scene3d>
        <a:sp3d z="12700" extrusionH="12700"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0D0C7D2-F824-471E-8E9C-4636658800C7}">
      <dsp:nvSpPr>
        <dsp:cNvPr id="0" name=""/>
        <dsp:cNvSpPr/>
      </dsp:nvSpPr>
      <dsp:spPr>
        <a:xfrm rot="10800000">
          <a:off x="1384880" y="1772"/>
          <a:ext cx="4294536" cy="1212694"/>
        </a:xfrm>
        <a:prstGeom prst="homePlate">
          <a:avLst/>
        </a:prstGeom>
        <a:gradFill rotWithShape="0">
          <a:gsLst>
            <a:gs pos="100000">
              <a:srgbClr val="31D755"/>
            </a:gs>
            <a:gs pos="0">
              <a:srgbClr val="31D755"/>
            </a:gs>
          </a:gsLst>
          <a:lin ang="5400700" scaled="0"/>
        </a:gra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765" tIns="68580" rIns="128016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Петрозаводский колледж железнодорожного транспорта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ПКЖТ</a:t>
          </a:r>
        </a:p>
      </dsp:txBody>
      <dsp:txXfrm rot="10800000">
        <a:off x="1384880" y="1772"/>
        <a:ext cx="4294536" cy="1212694"/>
      </dsp:txXfrm>
    </dsp:sp>
    <dsp:sp modelId="{0C8F304D-A392-423D-868A-5CEDA56D6606}">
      <dsp:nvSpPr>
        <dsp:cNvPr id="0" name=""/>
        <dsp:cNvSpPr/>
      </dsp:nvSpPr>
      <dsp:spPr>
        <a:xfrm>
          <a:off x="778532" y="1772"/>
          <a:ext cx="1212694" cy="1212694"/>
        </a:xfrm>
        <a:prstGeom prst="ellipse">
          <a:avLst/>
        </a:prstGeom>
        <a:blipFill rotWithShape="0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chilly" dir="t"/>
        </a:scene3d>
        <a:sp3d z="12700" extrusionH="12700"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9766C0D4-09BF-49B4-B6CE-774E9CC2A535}">
      <dsp:nvSpPr>
        <dsp:cNvPr id="0" name=""/>
        <dsp:cNvSpPr/>
      </dsp:nvSpPr>
      <dsp:spPr>
        <a:xfrm rot="10800000">
          <a:off x="1384880" y="1576465"/>
          <a:ext cx="4294536" cy="1212694"/>
        </a:xfrm>
        <a:prstGeom prst="homePlate">
          <a:avLst/>
        </a:prstGeom>
        <a:gradFill rotWithShape="0">
          <a:gsLst>
            <a:gs pos="100000">
              <a:srgbClr val="31D755"/>
            </a:gs>
            <a:gs pos="0">
              <a:srgbClr val="31D755"/>
            </a:gs>
          </a:gsLst>
          <a:lin ang="5400700" scaled="0"/>
        </a:gra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765" tIns="68580" rIns="128016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Санкт-Петербургский техникум железнодорожного транспорта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СПТЖТ</a:t>
          </a:r>
        </a:p>
      </dsp:txBody>
      <dsp:txXfrm rot="10800000">
        <a:off x="1384880" y="1576465"/>
        <a:ext cx="4294536" cy="1212694"/>
      </dsp:txXfrm>
    </dsp:sp>
    <dsp:sp modelId="{4C29B1AA-250E-45B9-B544-36B15B708394}">
      <dsp:nvSpPr>
        <dsp:cNvPr id="0" name=""/>
        <dsp:cNvSpPr/>
      </dsp:nvSpPr>
      <dsp:spPr>
        <a:xfrm>
          <a:off x="778532" y="1576465"/>
          <a:ext cx="1212694" cy="1212694"/>
        </a:xfrm>
        <a:prstGeom prst="ellipse">
          <a:avLst/>
        </a:prstGeom>
        <a:blipFill rotWithShape="0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chilly" dir="t"/>
        </a:scene3d>
        <a:sp3d z="12700" extrusionH="12700"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E14FDF7C-253D-4124-954D-BA83914EB03D}">
      <dsp:nvSpPr>
        <dsp:cNvPr id="0" name=""/>
        <dsp:cNvSpPr/>
      </dsp:nvSpPr>
      <dsp:spPr>
        <a:xfrm rot="10800000">
          <a:off x="1384880" y="3151158"/>
          <a:ext cx="4294536" cy="1212694"/>
        </a:xfrm>
        <a:prstGeom prst="homePlate">
          <a:avLst/>
        </a:prstGeom>
        <a:gradFill rotWithShape="0">
          <a:gsLst>
            <a:gs pos="100000">
              <a:srgbClr val="31D755"/>
            </a:gs>
            <a:gs pos="0">
              <a:srgbClr val="31D755"/>
            </a:gs>
          </a:gsLst>
          <a:lin ang="5400700" scaled="0"/>
        </a:gra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765" tIns="68580" rIns="128016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Великолукский техникум железнодорожного транспорта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ВЛТЖТ </a:t>
          </a:r>
        </a:p>
      </dsp:txBody>
      <dsp:txXfrm rot="10800000">
        <a:off x="1384880" y="3151158"/>
        <a:ext cx="4294536" cy="1212694"/>
      </dsp:txXfrm>
    </dsp:sp>
    <dsp:sp modelId="{502F3CEE-BE2E-4626-BF7F-21ABDFF34AD5}">
      <dsp:nvSpPr>
        <dsp:cNvPr id="0" name=""/>
        <dsp:cNvSpPr/>
      </dsp:nvSpPr>
      <dsp:spPr>
        <a:xfrm>
          <a:off x="778532" y="3151158"/>
          <a:ext cx="1212694" cy="1212694"/>
        </a:xfrm>
        <a:prstGeom prst="ellipse">
          <a:avLst/>
        </a:prstGeom>
        <a:blipFill rotWithShape="0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chilly" dir="t"/>
        </a:scene3d>
        <a:sp3d z="12700" extrusionH="12700"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4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5778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05788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245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ё</a:t>
            </a:r>
          </a:p>
        </p:txBody>
      </p:sp>
    </p:spTree>
    <p:extLst>
      <p:ext uri="{BB962C8B-B14F-4D97-AF65-F5344CB8AC3E}">
        <p14:creationId xmlns:p14="http://schemas.microsoft.com/office/powerpoint/2010/main" xmlns="" val="242456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19690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68893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9178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12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marL="914400" lvl="1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marL="1371600" lvl="2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marL="1828800" lvl="3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marL="2286000" lvl="4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marL="2743200" lvl="5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marL="3200400" lvl="6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marL="3657600" lvl="7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marL="4114800" lvl="8" indent="-36830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2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3844325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2"/>
          </p:nvPr>
        </p:nvSpPr>
        <p:spPr>
          <a:xfrm>
            <a:off x="5524777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3"/>
          </p:nvPr>
        </p:nvSpPr>
        <p:spPr>
          <a:xfrm>
            <a:off x="7205229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4" name="Google Shape;5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9540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683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4" r:id="rId4"/>
    <p:sldLayoutId id="2147483660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/>
            </a:gs>
            <a:gs pos="70000">
              <a:schemeClr val="accent1"/>
            </a:gs>
            <a:gs pos="100000">
              <a:schemeClr val="accent2"/>
            </a:gs>
          </a:gsLst>
          <a:lin ang="5400012" scaled="0"/>
        </a:gra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1981201" y="904875"/>
            <a:ext cx="5172074" cy="33147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/>
          <a:p>
            <a:pPr marL="144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Октябрьская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Дирекция 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Инфраструктуры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Название вашего предприятия</a:t>
            </a:r>
            <a:endParaRPr sz="180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F0000"/>
            </a:gs>
            <a:gs pos="100000">
              <a:srgbClr val="00B0F0"/>
            </a:gs>
          </a:gsLst>
          <a:lin ang="5400700" scaled="0"/>
        </a:gra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0"/>
          <p:cNvSpPr txBox="1">
            <a:spLocks noGrp="1"/>
          </p:cNvSpPr>
          <p:nvPr>
            <p:ph type="body" idx="1"/>
          </p:nvPr>
        </p:nvSpPr>
        <p:spPr>
          <a:xfrm>
            <a:off x="3314284" y="-82693"/>
            <a:ext cx="5715000" cy="96709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spcBef>
                <a:spcPts val="1000"/>
              </a:spcBef>
              <a:buClr>
                <a:schemeClr val="dk1"/>
              </a:buClr>
              <a:buSzPts val="1100"/>
              <a:buNone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Октябрьская дирекция инфраструктуры структурное подразделение Центральной дирекции инфраструктуры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31687" y="0"/>
            <a:ext cx="2155425" cy="5143451"/>
          </a:xfrm>
          <a:prstGeom prst="rect">
            <a:avLst/>
          </a:prstGeom>
        </p:spPr>
      </p:pic>
      <p:sp>
        <p:nvSpPr>
          <p:cNvPr id="231" name="Google Shape;231;p30"/>
          <p:cNvSpPr txBox="1">
            <a:spLocks noGrp="1"/>
          </p:cNvSpPr>
          <p:nvPr>
            <p:ph type="body" idx="2"/>
          </p:nvPr>
        </p:nvSpPr>
        <p:spPr>
          <a:xfrm>
            <a:off x="6919602" y="575773"/>
            <a:ext cx="2863051" cy="25766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Montserrat Light" charset="-52"/>
                <a:cs typeface="Arial"/>
                <a:sym typeface="Arial"/>
              </a:rPr>
              <a:t>Более</a:t>
            </a:r>
            <a:r>
              <a:rPr lang="ru-RU" sz="11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ru-RU" sz="1600" b="1" dirty="0">
                <a:solidFill>
                  <a:srgbClr val="FF0000"/>
                </a:solidFill>
              </a:rPr>
              <a:t>19 тыс. </a:t>
            </a:r>
            <a:r>
              <a:rPr lang="ru-RU" sz="1100" dirty="0">
                <a:solidFill>
                  <a:schemeClr val="tx1">
                    <a:lumMod val="50000"/>
                  </a:schemeClr>
                </a:solidFill>
              </a:rPr>
              <a:t>работников</a:t>
            </a:r>
            <a:endParaRPr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32" name="Google Shape;232;p30"/>
          <p:cNvSpPr txBox="1">
            <a:spLocks noGrp="1"/>
          </p:cNvSpPr>
          <p:nvPr>
            <p:ph type="body" idx="3"/>
          </p:nvPr>
        </p:nvSpPr>
        <p:spPr>
          <a:xfrm>
            <a:off x="3464860" y="805043"/>
            <a:ext cx="3073256" cy="42049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39700" indent="0">
              <a:buNone/>
            </a:pPr>
            <a:r>
              <a:rPr lang="ru-RU" sz="1600" b="1" dirty="0">
                <a:solidFill>
                  <a:srgbClr val="FF0000"/>
                </a:solidFill>
              </a:rPr>
              <a:t>62</a:t>
            </a:r>
            <a:r>
              <a:rPr lang="ru-RU" sz="1100" b="1" dirty="0"/>
              <a:t> </a:t>
            </a:r>
            <a:r>
              <a:rPr lang="ru-RU" sz="1100" dirty="0"/>
              <a:t>структурных подразделения</a:t>
            </a:r>
          </a:p>
          <a:p>
            <a:pPr marL="13970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 </a:t>
            </a:r>
            <a:endParaRPr lang="ru-RU" sz="1100" dirty="0"/>
          </a:p>
          <a:p>
            <a:pPr marL="139700" indent="0">
              <a:buNone/>
            </a:pPr>
            <a:endParaRPr lang="ru-RU" sz="11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sz="11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233" name="Google Shape;233;p3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t>2</a:t>
            </a:fld>
            <a:endParaRPr sz="10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3"/>
          </p:nvPr>
        </p:nvSpPr>
        <p:spPr>
          <a:xfrm>
            <a:off x="3213366" y="500569"/>
            <a:ext cx="3682734" cy="337631"/>
          </a:xfrm>
        </p:spPr>
        <p:txBody>
          <a:bodyPr/>
          <a:lstStyle/>
          <a:p>
            <a:pPr marL="139700" indent="0">
              <a:buNone/>
            </a:pPr>
            <a:r>
              <a:rPr lang="ru-RU" sz="1100" dirty="0"/>
              <a:t>Более </a:t>
            </a:r>
            <a:r>
              <a:rPr lang="ru-RU" sz="1600" b="1" dirty="0">
                <a:solidFill>
                  <a:srgbClr val="FF0000"/>
                </a:solidFill>
              </a:rPr>
              <a:t>10 тыс. км </a:t>
            </a:r>
            <a:r>
              <a:rPr lang="ru-RU" sz="1100" dirty="0">
                <a:solidFill>
                  <a:schemeClr val="tx1">
                    <a:lumMod val="50000"/>
                  </a:schemeClr>
                </a:solidFill>
              </a:rPr>
              <a:t>эксплуатационная длина</a:t>
            </a:r>
            <a:endParaRPr lang="ru-RU" dirty="0"/>
          </a:p>
        </p:txBody>
      </p:sp>
      <p:sp>
        <p:nvSpPr>
          <p:cNvPr id="25" name="Текст 3"/>
          <p:cNvSpPr txBox="1">
            <a:spLocks/>
          </p:cNvSpPr>
          <p:nvPr/>
        </p:nvSpPr>
        <p:spPr>
          <a:xfrm>
            <a:off x="4875433" y="2943044"/>
            <a:ext cx="3325367" cy="578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139700" indent="0">
              <a:buNone/>
            </a:pPr>
            <a:endParaRPr lang="ru-RU" sz="1000" dirty="0">
              <a:solidFill>
                <a:schemeClr val="bg1">
                  <a:lumMod val="50000"/>
                </a:schemeClr>
              </a:solidFill>
              <a:latin typeface="Montserrat Light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22452" y="2011549"/>
            <a:ext cx="55139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28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 Light" charset="-52"/>
              </a:rPr>
              <a:t> </a:t>
            </a:r>
            <a:r>
              <a:rPr lang="ru-RU" sz="1000" dirty="0">
                <a:solidFill>
                  <a:srgbClr val="FF0000"/>
                </a:solidFill>
                <a:latin typeface="Montserrat Light" charset="-52"/>
              </a:rPr>
              <a:t>Дистанций пути 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 Light" charset="-52"/>
              </a:rPr>
              <a:t>- </a:t>
            </a:r>
            <a:r>
              <a:rPr lang="ru-RU" sz="1000" dirty="0">
                <a:solidFill>
                  <a:schemeClr val="tx1">
                    <a:lumMod val="75000"/>
                  </a:schemeClr>
                </a:solidFill>
                <a:latin typeface="Montserrat Light" charset="-52"/>
              </a:rPr>
              <a:t>обеспечение безопасности движения поездов и организация текущего содержания объектов инфраструктуры железнодорожного транспорта общего пользования и железнодорожных путей необщего пользования в технически исправном состоянии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28189" y="2777349"/>
            <a:ext cx="55158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2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Montserrat Light" charset="-52"/>
              </a:rPr>
              <a:t> </a:t>
            </a:r>
            <a:r>
              <a:rPr lang="ru-RU" sz="1000" dirty="0">
                <a:solidFill>
                  <a:srgbClr val="FF0000"/>
                </a:solidFill>
                <a:latin typeface="Montserrat Light" charset="-52"/>
              </a:rPr>
              <a:t>Дистанции инженерных сооружений 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 Light" charset="-52"/>
              </a:rPr>
              <a:t>- </a:t>
            </a:r>
            <a:r>
              <a:rPr lang="ru-RU" sz="1000" dirty="0">
                <a:solidFill>
                  <a:schemeClr val="tx1">
                    <a:lumMod val="75000"/>
                  </a:schemeClr>
                </a:solidFill>
                <a:latin typeface="Montserrat Light" charset="-52"/>
              </a:rPr>
              <a:t>выполнение работ по содержанию, ремонту и реконструкции искусственных сооружений на современном организационном, техническом и технологическом уровне, позволяющем обеспечить их эксплуатационную надежность и долговечность, в целях обеспечения безопасного и бесперебойного движения поездов.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49211" y="1167026"/>
            <a:ext cx="59891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2600">
              <a:buNone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21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 Light" charset="-52"/>
              </a:rPr>
              <a:t> </a:t>
            </a:r>
            <a:r>
              <a:rPr lang="ru-RU" sz="1000" dirty="0">
                <a:solidFill>
                  <a:srgbClr val="FF0000"/>
                </a:solidFill>
                <a:latin typeface="Montserrat Light" charset="-52"/>
              </a:rPr>
              <a:t>Дистанция сигнализации </a:t>
            </a:r>
            <a:r>
              <a:rPr lang="ru-RU" sz="1000" dirty="0">
                <a:solidFill>
                  <a:schemeClr val="tx1">
                    <a:lumMod val="75000"/>
                  </a:schemeClr>
                </a:solidFill>
                <a:latin typeface="Montserrat Light" charset="-52"/>
              </a:rPr>
              <a:t>- предупреждение и ликвидация нарушений нормальной работы средств железнодорожной автоматики и телемеханики и устройств сигнализации, централизации и блокировки инфраструктуры железнодорожного транспорта , с целью обеспечения перевозок пассажиров, грузов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154889" y="3630481"/>
            <a:ext cx="598911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2600">
              <a:buNone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8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 Light" charset="-52"/>
              </a:rPr>
              <a:t> </a:t>
            </a:r>
            <a:r>
              <a:rPr lang="ru-RU" sz="1000" dirty="0">
                <a:solidFill>
                  <a:srgbClr val="FF0000"/>
                </a:solidFill>
                <a:latin typeface="Montserrat Light" charset="-52"/>
              </a:rPr>
              <a:t>Вагонных депо 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 Light" charset="-52"/>
              </a:rPr>
              <a:t>- </a:t>
            </a:r>
            <a:r>
              <a:rPr lang="ru-RU" sz="1000" dirty="0">
                <a:solidFill>
                  <a:schemeClr val="tx1">
                    <a:lumMod val="75000"/>
                  </a:schemeClr>
                </a:solidFill>
                <a:latin typeface="Montserrat Light" charset="-52"/>
              </a:rPr>
              <a:t>организация работ по техническому обслуживанию и ремонту грузовых вагонов в соответствии с технологическим процессом и графиком движения поездов</a:t>
            </a: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6070136" y="794667"/>
            <a:ext cx="2416644" cy="376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Font typeface="Montserrat Light"/>
              <a:buChar char="◦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139700" indent="0">
              <a:buFont typeface="Montserrat Light"/>
              <a:buNone/>
            </a:pPr>
            <a:r>
              <a:rPr lang="ru-RU" sz="1600" b="1" dirty="0">
                <a:solidFill>
                  <a:srgbClr val="FF0000"/>
                </a:solidFill>
              </a:rPr>
              <a:t>10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100" dirty="0"/>
              <a:t>субъектов федерации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171825" y="4227493"/>
            <a:ext cx="597217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2600">
              <a:buNone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3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 Light" charset="-52"/>
              </a:rPr>
              <a:t> </a:t>
            </a:r>
            <a:r>
              <a:rPr lang="ru-RU" sz="1000" dirty="0">
                <a:solidFill>
                  <a:srgbClr val="FF0000"/>
                </a:solidFill>
                <a:latin typeface="Montserrat Light" charset="-52"/>
              </a:rPr>
              <a:t>Дистанции инфраструктуры 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 Light" charset="-52"/>
              </a:rPr>
              <a:t>– </a:t>
            </a:r>
            <a:r>
              <a:rPr lang="ru-RU" sz="1000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объединяет в себе виды деятельности дистанций пути и сигнализации в части текущего содержания и ремонта пути и обслуживания устройств сигнализации, централизации и блокировки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1E7F"/>
            </a:gs>
            <a:gs pos="0">
              <a:srgbClr val="FF000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DD1A5E-82EF-4EE0-ADED-C1D39B57C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71" y="911700"/>
            <a:ext cx="2482899" cy="3327600"/>
          </a:xfrm>
        </p:spPr>
        <p:txBody>
          <a:bodyPr/>
          <a:lstStyle/>
          <a:p>
            <a:pPr marL="108000"/>
            <a:r>
              <a:rPr lang="ru-RU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</a:rPr>
              <a:t>Название вашего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</a:rPr>
              <a:t>предприятия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CC6272B-F885-49DD-B690-2BF90DC3C8CF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831220" y="797725"/>
            <a:ext cx="4855709" cy="3540600"/>
          </a:xfrm>
        </p:spPr>
        <p:txBody>
          <a:bodyPr/>
          <a:lstStyle/>
          <a:p>
            <a:r>
              <a:rPr lang="ru-RU" b="1" dirty="0">
                <a:highlight>
                  <a:srgbClr val="FFFF00"/>
                </a:highlight>
              </a:rPr>
              <a:t>Вставить несколько фото и информацию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75E65E-C1F5-417E-8319-5E799CAF0B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xmlns="" val="1006060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31D755"/>
            </a:gs>
            <a:gs pos="100000">
              <a:srgbClr val="00B050"/>
            </a:gs>
          </a:gsLst>
          <a:lin ang="5400012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2633A3B-2EAB-4B92-B9B0-F1B518D16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0846" y="925975"/>
            <a:ext cx="5150734" cy="3264060"/>
          </a:xfrm>
          <a:noFill/>
        </p:spPr>
        <p:txBody>
          <a:bodyPr/>
          <a:lstStyle/>
          <a:p>
            <a:r>
              <a:rPr lang="ru-RU" dirty="0"/>
              <a:t>Целевое обучение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78655B-F6F3-4FDD-BA8B-1B6FB970D94A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594725" y="4749800"/>
            <a:ext cx="549275" cy="3937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xmlns="" val="3921318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31D755"/>
            </a:gs>
            <a:gs pos="100000">
              <a:srgbClr val="00B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9E14F8-5237-4D46-875C-9BCD181E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Целевое обучение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DDBD599-F0F5-421A-8511-C6575A7AE5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BFCB841-89F4-43F9-BFF0-6529945B6663}"/>
              </a:ext>
            </a:extLst>
          </p:cNvPr>
          <p:cNvSpPr txBox="1"/>
          <p:nvPr/>
        </p:nvSpPr>
        <p:spPr>
          <a:xfrm>
            <a:off x="3533740" y="1573419"/>
            <a:ext cx="5495544" cy="311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9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Гарантированное трудоустройство по окончанию обучения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9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Дополнительная стипендия при условии учебы на «хорошо» и «отлично»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9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Оплачиваемая практика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9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Отдельный конкурс при поступлении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3B2ABAE-279C-45BE-AEC1-EDED9D19352B}"/>
              </a:ext>
            </a:extLst>
          </p:cNvPr>
          <p:cNvSpPr txBox="1"/>
          <p:nvPr/>
        </p:nvSpPr>
        <p:spPr>
          <a:xfrm>
            <a:off x="3444240" y="249980"/>
            <a:ext cx="57277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  <a:latin typeface="Montserrat Light" panose="020B0604020202020204" charset="-52"/>
              </a:rPr>
              <a:t>      </a:t>
            </a:r>
            <a:r>
              <a:rPr lang="ru-RU" sz="2000" b="1" i="1" dirty="0">
                <a:solidFill>
                  <a:schemeClr val="tx1"/>
                </a:solidFill>
                <a:latin typeface="Montserrat Light" panose="020B0604020202020204" charset="-52"/>
              </a:rPr>
              <a:t>«</a:t>
            </a:r>
            <a:r>
              <a:rPr lang="ru-RU" sz="2000" b="1" i="1" dirty="0">
                <a:solidFill>
                  <a:srgbClr val="00B050"/>
                </a:solidFill>
                <a:latin typeface="Montserrat Light" panose="020B0604020202020204" charset="-52"/>
              </a:rPr>
              <a:t>Целевое обучение 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это – отличная возможность</a:t>
            </a:r>
            <a:r>
              <a:rPr lang="ru-RU" sz="2000" i="1" dirty="0">
                <a:solidFill>
                  <a:schemeClr val="tx1"/>
                </a:solidFill>
                <a:latin typeface="Montserrat Light" panose="020B0604020202020204" charset="-52"/>
              </a:rPr>
              <a:t> </a:t>
            </a:r>
            <a:r>
              <a:rPr lang="ru-RU" sz="2000" b="1" i="1" dirty="0">
                <a:solidFill>
                  <a:srgbClr val="00B050"/>
                </a:solidFill>
                <a:latin typeface="Montserrat Light" panose="020B0604020202020204" charset="-52"/>
              </a:rPr>
              <a:t>бесплатно</a:t>
            </a:r>
            <a:r>
              <a:rPr lang="ru-RU" sz="2000" i="1" dirty="0">
                <a:solidFill>
                  <a:schemeClr val="tx1"/>
                </a:solidFill>
                <a:latin typeface="Montserrat Light" panose="020B0604020202020204" charset="-52"/>
              </a:rPr>
              <a:t> 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получить высшее</a:t>
            </a:r>
            <a:r>
              <a:rPr lang="en-US" sz="2000" i="1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 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образование</a:t>
            </a:r>
            <a:r>
              <a:rPr lang="ru-RU" sz="2000" b="1" i="1" dirty="0">
                <a:solidFill>
                  <a:schemeClr val="tx1"/>
                </a:solidFill>
                <a:latin typeface="Montserrat Light" panose="020B0604020202020204" charset="-52"/>
              </a:rPr>
              <a:t>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7E4821-B38F-46E3-BAC2-7559366FECC3}"/>
              </a:ext>
            </a:extLst>
          </p:cNvPr>
          <p:cNvSpPr txBox="1"/>
          <p:nvPr/>
        </p:nvSpPr>
        <p:spPr>
          <a:xfrm>
            <a:off x="74840" y="249980"/>
            <a:ext cx="2800865" cy="132343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Вставить в презентацию для Высшего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900841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31D755"/>
            </a:gs>
            <a:gs pos="100000">
              <a:srgbClr val="00B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9E14F8-5237-4D46-875C-9BCD181E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Целевое обучение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DDBD599-F0F5-421A-8511-C6575A7AE5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BFCB841-89F4-43F9-BFF0-6529945B6663}"/>
              </a:ext>
            </a:extLst>
          </p:cNvPr>
          <p:cNvSpPr txBox="1"/>
          <p:nvPr/>
        </p:nvSpPr>
        <p:spPr>
          <a:xfrm>
            <a:off x="3533740" y="1573419"/>
            <a:ext cx="5495544" cy="2810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Гарантированное трудоустройство по окончанию обучения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Дополнительная стипендия при условии учебы на «хорошо» и «отлично»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Оплачиваемая практика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3B2ABAE-279C-45BE-AEC1-EDED9D19352B}"/>
              </a:ext>
            </a:extLst>
          </p:cNvPr>
          <p:cNvSpPr txBox="1"/>
          <p:nvPr/>
        </p:nvSpPr>
        <p:spPr>
          <a:xfrm>
            <a:off x="3444240" y="249980"/>
            <a:ext cx="5699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  <a:latin typeface="Montserrat Light" panose="020B0604020202020204" charset="-52"/>
              </a:rPr>
              <a:t>      </a:t>
            </a:r>
            <a:r>
              <a:rPr lang="ru-RU" sz="2000" b="1" i="1" dirty="0">
                <a:solidFill>
                  <a:schemeClr val="tx1"/>
                </a:solidFill>
                <a:latin typeface="Montserrat Light" panose="020B0604020202020204" charset="-52"/>
              </a:rPr>
              <a:t>«</a:t>
            </a:r>
            <a:r>
              <a:rPr lang="ru-RU" sz="2000" b="1" i="1" dirty="0">
                <a:solidFill>
                  <a:srgbClr val="00B050"/>
                </a:solidFill>
                <a:latin typeface="Montserrat Light" panose="020B0604020202020204" charset="-52"/>
              </a:rPr>
              <a:t>Целевое обучение 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это – отличная возможность</a:t>
            </a:r>
            <a:r>
              <a:rPr lang="ru-RU" sz="2000" i="1" dirty="0">
                <a:solidFill>
                  <a:schemeClr val="tx1"/>
                </a:solidFill>
                <a:latin typeface="Montserrat Light" panose="020B0604020202020204" charset="-52"/>
              </a:rPr>
              <a:t> </a:t>
            </a:r>
            <a:r>
              <a:rPr lang="ru-RU" sz="2000" b="1" i="1" dirty="0">
                <a:solidFill>
                  <a:srgbClr val="00B050"/>
                </a:solidFill>
                <a:latin typeface="Montserrat Light" panose="020B0604020202020204" charset="-52"/>
              </a:rPr>
              <a:t>бесплатно</a:t>
            </a:r>
            <a:r>
              <a:rPr lang="ru-RU" sz="2000" i="1" dirty="0">
                <a:solidFill>
                  <a:schemeClr val="tx1"/>
                </a:solidFill>
                <a:latin typeface="Montserrat Light" panose="020B0604020202020204" charset="-52"/>
              </a:rPr>
              <a:t> 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получить среднее профессиональное образование</a:t>
            </a:r>
            <a:r>
              <a:rPr lang="ru-RU" sz="2000" b="1" i="1" dirty="0">
                <a:solidFill>
                  <a:schemeClr val="tx1"/>
                </a:solidFill>
                <a:latin typeface="Montserrat Light" panose="020B0604020202020204" charset="-52"/>
              </a:rPr>
              <a:t>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0BFA930-3C36-448E-89E3-1A3AA46AA2EC}"/>
              </a:ext>
            </a:extLst>
          </p:cNvPr>
          <p:cNvSpPr txBox="1"/>
          <p:nvPr/>
        </p:nvSpPr>
        <p:spPr>
          <a:xfrm>
            <a:off x="247135" y="148281"/>
            <a:ext cx="2800865" cy="163121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Вставить в презентацию для среднего профессионального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933703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31D755"/>
            </a:gs>
            <a:gs pos="100000">
              <a:srgbClr val="00B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875" y="911700"/>
            <a:ext cx="2371725" cy="3327600"/>
          </a:xfrm>
        </p:spPr>
        <p:txBody>
          <a:bodyPr/>
          <a:lstStyle/>
          <a:p>
            <a:pPr algn="ctr"/>
            <a:r>
              <a:rPr lang="ru-RU" sz="2800" b="1" dirty="0"/>
              <a:t>Как </a:t>
            </a:r>
            <a:br>
              <a:rPr lang="ru-RU" sz="2800" b="1" dirty="0"/>
            </a:br>
            <a:r>
              <a:rPr lang="ru-RU" sz="2800" b="1" dirty="0"/>
              <a:t>начать свою карьеру ?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44325" y="276224"/>
            <a:ext cx="4842600" cy="4429125"/>
          </a:xfrm>
          <a:noFill/>
          <a:ln>
            <a:noFill/>
          </a:ln>
        </p:spPr>
        <p:txBody>
          <a:bodyPr/>
          <a:lstStyle/>
          <a:p>
            <a:pPr marL="546100" indent="-457200">
              <a:buClr>
                <a:srgbClr val="31D755"/>
              </a:buClr>
              <a:buFont typeface="+mj-lt"/>
              <a:buAutoNum type="arabicPeriod"/>
            </a:pPr>
            <a:r>
              <a:rPr lang="ru-RU" sz="1600" dirty="0"/>
              <a:t>Сказать </a:t>
            </a:r>
            <a:r>
              <a:rPr lang="ru-RU" sz="1600" b="1" dirty="0">
                <a:solidFill>
                  <a:srgbClr val="00B050"/>
                </a:solidFill>
              </a:rPr>
              <a:t>ДА</a:t>
            </a:r>
            <a:r>
              <a:rPr lang="ru-RU" sz="1600" dirty="0"/>
              <a:t> и выбрать специальность, направление подготовки и учебное заведение</a:t>
            </a:r>
          </a:p>
          <a:p>
            <a:pPr marL="431800" indent="-342900">
              <a:buClr>
                <a:srgbClr val="31D755"/>
              </a:buClr>
              <a:buFont typeface="+mj-lt"/>
              <a:buAutoNum type="arabicPeriod"/>
            </a:pPr>
            <a:r>
              <a:rPr lang="ru-RU" sz="1600" dirty="0"/>
              <a:t>Выбрать требуемые экзамены! </a:t>
            </a:r>
          </a:p>
          <a:p>
            <a:pPr marL="546100" indent="457200">
              <a:buNone/>
            </a:pPr>
            <a:r>
              <a:rPr lang="ru-RU" sz="1200" dirty="0"/>
              <a:t>Математика – </a:t>
            </a:r>
            <a:r>
              <a:rPr lang="ru-RU" sz="1200" b="1" dirty="0">
                <a:solidFill>
                  <a:srgbClr val="00B050"/>
                </a:solidFill>
              </a:rPr>
              <a:t>профиль</a:t>
            </a:r>
          </a:p>
          <a:p>
            <a:pPr marL="546100" indent="457200">
              <a:buNone/>
            </a:pPr>
            <a:r>
              <a:rPr lang="ru-RU" sz="1200" dirty="0"/>
              <a:t>Русский язык </a:t>
            </a:r>
          </a:p>
          <a:p>
            <a:pPr marL="546100" indent="457200">
              <a:buNone/>
            </a:pPr>
            <a:r>
              <a:rPr lang="ru-RU" sz="1200" dirty="0"/>
              <a:t>Физика </a:t>
            </a:r>
          </a:p>
          <a:p>
            <a:pPr marL="546100" indent="-457200">
              <a:buClr>
                <a:srgbClr val="31D755"/>
              </a:buClr>
              <a:buFont typeface="+mj-lt"/>
              <a:buAutoNum type="arabicPeriod" startAt="3"/>
            </a:pPr>
            <a:r>
              <a:rPr lang="ru-RU" sz="1600" dirty="0"/>
              <a:t>Пройти обязательную мед. комиссию</a:t>
            </a:r>
          </a:p>
          <a:p>
            <a:pPr marL="546100" indent="-457200">
              <a:buClr>
                <a:srgbClr val="31D755"/>
              </a:buClr>
              <a:buFont typeface="+mj-lt"/>
              <a:buAutoNum type="arabicPeriod" startAt="3"/>
            </a:pPr>
            <a:r>
              <a:rPr lang="ru-RU" sz="1600" dirty="0">
                <a:solidFill>
                  <a:srgbClr val="31D755"/>
                </a:solidFill>
              </a:rPr>
              <a:t> </a:t>
            </a:r>
            <a:r>
              <a:rPr lang="ru-RU" sz="1600" b="1" dirty="0">
                <a:solidFill>
                  <a:srgbClr val="00B050"/>
                </a:solidFill>
              </a:rPr>
              <a:t>Успешно</a:t>
            </a:r>
            <a:r>
              <a:rPr lang="ru-RU" sz="1600" dirty="0">
                <a:solidFill>
                  <a:srgbClr val="31D755"/>
                </a:solidFill>
              </a:rPr>
              <a:t> </a:t>
            </a:r>
            <a:r>
              <a:rPr lang="ru-RU" sz="1600" dirty="0"/>
              <a:t>сдать экзамены </a:t>
            </a:r>
          </a:p>
          <a:p>
            <a:pPr marL="546100" indent="-457200">
              <a:buClr>
                <a:srgbClr val="31D755"/>
              </a:buClr>
              <a:buFont typeface="+mj-lt"/>
              <a:buAutoNum type="arabicPeriod" startAt="3"/>
            </a:pPr>
            <a:r>
              <a:rPr lang="ru-RU" sz="1600" dirty="0"/>
              <a:t>Заключить договор о целевом обучении и </a:t>
            </a:r>
            <a:r>
              <a:rPr lang="ru-RU" sz="1600" b="1" dirty="0">
                <a:solidFill>
                  <a:srgbClr val="00B050"/>
                </a:solidFill>
              </a:rPr>
              <a:t>подать документы</a:t>
            </a:r>
            <a:r>
              <a:rPr lang="ru-RU" sz="1600" dirty="0">
                <a:solidFill>
                  <a:srgbClr val="00B050"/>
                </a:solidFill>
              </a:rPr>
              <a:t> </a:t>
            </a:r>
            <a:r>
              <a:rPr lang="ru-RU" sz="1600" dirty="0"/>
              <a:t>в учебное заведение</a:t>
            </a:r>
          </a:p>
          <a:p>
            <a:pPr marL="546100" indent="-457200">
              <a:buClr>
                <a:srgbClr val="31D755"/>
              </a:buClr>
              <a:buFont typeface="+mj-lt"/>
              <a:buAutoNum type="arabicPeriod" startAt="3"/>
            </a:pPr>
            <a:r>
              <a:rPr lang="ru-RU" sz="1600" dirty="0"/>
              <a:t>Стать нашим </a:t>
            </a:r>
            <a:r>
              <a:rPr lang="ru-RU" sz="1600" b="1" dirty="0" err="1">
                <a:solidFill>
                  <a:srgbClr val="00B050"/>
                </a:solidFill>
              </a:rPr>
              <a:t>студентом-целевиком</a:t>
            </a:r>
            <a:r>
              <a:rPr lang="ru-RU" sz="1600" dirty="0"/>
              <a:t>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e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09BEEB5-A7D6-442D-A696-370B9A214679}"/>
              </a:ext>
            </a:extLst>
          </p:cNvPr>
          <p:cNvSpPr txBox="1"/>
          <p:nvPr/>
        </p:nvSpPr>
        <p:spPr>
          <a:xfrm>
            <a:off x="309304" y="88592"/>
            <a:ext cx="2800865" cy="132343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Вставить в презентацию для Высшего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4115517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31D755"/>
            </a:gs>
            <a:gs pos="100000">
              <a:srgbClr val="00B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875" y="911700"/>
            <a:ext cx="2371725" cy="3327600"/>
          </a:xfrm>
        </p:spPr>
        <p:txBody>
          <a:bodyPr/>
          <a:lstStyle/>
          <a:p>
            <a:pPr algn="ctr"/>
            <a:r>
              <a:rPr lang="ru-RU" sz="2800" b="1" dirty="0"/>
              <a:t>Как </a:t>
            </a:r>
            <a:br>
              <a:rPr lang="ru-RU" sz="2800" b="1" dirty="0"/>
            </a:br>
            <a:r>
              <a:rPr lang="ru-RU" sz="2800" b="1" dirty="0"/>
              <a:t>начать свою карьеру ?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44324" y="276224"/>
            <a:ext cx="5184959" cy="4429125"/>
          </a:xfrm>
          <a:noFill/>
          <a:ln>
            <a:noFill/>
          </a:ln>
        </p:spPr>
        <p:txBody>
          <a:bodyPr/>
          <a:lstStyle/>
          <a:p>
            <a:pPr marL="546100" indent="-457200">
              <a:buClr>
                <a:srgbClr val="31D755"/>
              </a:buClr>
              <a:buFont typeface="+mj-lt"/>
              <a:buAutoNum type="arabicPeriod"/>
            </a:pPr>
            <a:r>
              <a:rPr lang="ru-RU" sz="1600" dirty="0"/>
              <a:t>Сказать </a:t>
            </a:r>
            <a:r>
              <a:rPr lang="ru-RU" sz="1600" b="1" dirty="0">
                <a:solidFill>
                  <a:srgbClr val="00B050"/>
                </a:solidFill>
              </a:rPr>
              <a:t>ДА</a:t>
            </a:r>
            <a:r>
              <a:rPr lang="ru-RU" sz="1600" dirty="0"/>
              <a:t> и выбрать специальность, направление подготовки и учебное заведение</a:t>
            </a:r>
          </a:p>
          <a:p>
            <a:pPr marL="546100" indent="-457200">
              <a:buClr>
                <a:srgbClr val="31D755"/>
              </a:buClr>
              <a:buFont typeface="+mj-lt"/>
              <a:buAutoNum type="arabicPeriod"/>
            </a:pPr>
            <a:r>
              <a:rPr lang="ru-RU" sz="1600" dirty="0"/>
              <a:t>Успешно закончить обучение со средним баллом по аттестату не менее - 4</a:t>
            </a:r>
            <a:endParaRPr lang="ru-RU" sz="1200" dirty="0"/>
          </a:p>
          <a:p>
            <a:pPr marL="546100" indent="-457200">
              <a:buClr>
                <a:srgbClr val="31D755"/>
              </a:buClr>
              <a:buFont typeface="+mj-lt"/>
              <a:buAutoNum type="arabicPeriod" startAt="3"/>
            </a:pPr>
            <a:r>
              <a:rPr lang="ru-RU" sz="1600" dirty="0"/>
              <a:t>Пройти обязательную мед. комиссию</a:t>
            </a:r>
          </a:p>
          <a:p>
            <a:pPr marL="546100" indent="-457200">
              <a:buClr>
                <a:srgbClr val="31D755"/>
              </a:buClr>
              <a:buFont typeface="+mj-lt"/>
              <a:buAutoNum type="arabicPeriod" startAt="3"/>
            </a:pPr>
            <a:r>
              <a:rPr lang="ru-RU" sz="1600" dirty="0"/>
              <a:t>Заключить договор о целевом обучении и </a:t>
            </a:r>
            <a:r>
              <a:rPr lang="ru-RU" sz="1600" b="1" dirty="0">
                <a:solidFill>
                  <a:srgbClr val="00B050"/>
                </a:solidFill>
              </a:rPr>
              <a:t>подать документы</a:t>
            </a:r>
            <a:r>
              <a:rPr lang="ru-RU" sz="1600" dirty="0">
                <a:solidFill>
                  <a:srgbClr val="00B050"/>
                </a:solidFill>
              </a:rPr>
              <a:t> </a:t>
            </a:r>
            <a:r>
              <a:rPr lang="ru-RU" sz="1600" dirty="0"/>
              <a:t>в учебное заведение</a:t>
            </a:r>
          </a:p>
          <a:p>
            <a:pPr marL="546100" indent="-457200">
              <a:buClr>
                <a:srgbClr val="31D755"/>
              </a:buClr>
              <a:buFont typeface="+mj-lt"/>
              <a:buAutoNum type="arabicPeriod" startAt="3"/>
            </a:pPr>
            <a:r>
              <a:rPr lang="ru-RU" sz="1600" dirty="0"/>
              <a:t>Стать нашим </a:t>
            </a:r>
            <a:r>
              <a:rPr lang="ru-RU" sz="1600" b="1" dirty="0" err="1">
                <a:solidFill>
                  <a:srgbClr val="00B050"/>
                </a:solidFill>
              </a:rPr>
              <a:t>студентом-целевиком</a:t>
            </a:r>
            <a:r>
              <a:rPr lang="ru-RU" sz="1600" dirty="0"/>
              <a:t>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928EE71-BA8A-4B62-A573-86E0B4D7A2AF}"/>
              </a:ext>
            </a:extLst>
          </p:cNvPr>
          <p:cNvSpPr txBox="1"/>
          <p:nvPr/>
        </p:nvSpPr>
        <p:spPr>
          <a:xfrm>
            <a:off x="309304" y="0"/>
            <a:ext cx="2800865" cy="163121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Вставить  презентацию для среднего профессионального образования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31D755"/>
            </a:gs>
            <a:gs pos="100000">
              <a:srgbClr val="00B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902175"/>
            <a:ext cx="2400300" cy="3327600"/>
          </a:xfrm>
        </p:spPr>
        <p:txBody>
          <a:bodyPr/>
          <a:lstStyle/>
          <a:p>
            <a:pPr algn="ctr"/>
            <a:r>
              <a:rPr lang="ru-RU" dirty="0"/>
              <a:t>Высшие  учебные заведения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en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981328310"/>
              </p:ext>
            </p:extLst>
          </p:nvPr>
        </p:nvGraphicFramePr>
        <p:xfrm>
          <a:off x="3048000" y="425450"/>
          <a:ext cx="6096000" cy="4298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E63BFF7-71B4-4C70-85E0-0F60F96B0879}"/>
              </a:ext>
            </a:extLst>
          </p:cNvPr>
          <p:cNvSpPr txBox="1"/>
          <p:nvPr/>
        </p:nvSpPr>
        <p:spPr>
          <a:xfrm>
            <a:off x="74840" y="249980"/>
            <a:ext cx="2800865" cy="132343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Вставить в презентацию для Высшего образования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31D755"/>
            </a:gs>
            <a:gs pos="100000">
              <a:srgbClr val="00B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3E65DF-629D-4618-8E29-B5AB4B337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555" y="907950"/>
            <a:ext cx="2999240" cy="3327600"/>
          </a:xfrm>
        </p:spPr>
        <p:txBody>
          <a:bodyPr/>
          <a:lstStyle/>
          <a:p>
            <a:pPr algn="ctr"/>
            <a:r>
              <a:rPr lang="ru-RU" sz="2000" dirty="0"/>
              <a:t>Специальности </a:t>
            </a:r>
            <a:br>
              <a:rPr lang="ru-RU" sz="2000" dirty="0"/>
            </a:br>
            <a:r>
              <a:rPr lang="ru-RU" sz="2000" dirty="0"/>
              <a:t>и направления подготовки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D067986-431C-447E-B2DC-AA91129D9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4324" y="805325"/>
            <a:ext cx="5066121" cy="3548100"/>
          </a:xfrm>
        </p:spPr>
        <p:txBody>
          <a:bodyPr/>
          <a:lstStyle/>
          <a:p>
            <a:pPr marL="0">
              <a:buClr>
                <a:srgbClr val="31D755"/>
              </a:buClr>
              <a:buFont typeface="+mj-lt"/>
              <a:buAutoNum type="arabicPeriod"/>
            </a:pPr>
            <a:r>
              <a:rPr lang="ru-RU" sz="1600" b="1" dirty="0">
                <a:solidFill>
                  <a:schemeClr val="tx1">
                    <a:lumMod val="50000"/>
                  </a:schemeClr>
                </a:solidFill>
              </a:rPr>
              <a:t>23.05.03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 Подвижной состав железных дорог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00B050"/>
                </a:solidFill>
              </a:rPr>
              <a:t>Специализация: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Грузовые вагоны</a:t>
            </a:r>
          </a:p>
          <a:p>
            <a:pPr marL="0">
              <a:buClr>
                <a:srgbClr val="31D755"/>
              </a:buClr>
              <a:buFont typeface="+mj-lt"/>
              <a:buAutoNum type="arabicPeriod" startAt="2"/>
            </a:pPr>
            <a:r>
              <a:rPr lang="ru-RU" sz="1600" b="1" dirty="0">
                <a:solidFill>
                  <a:schemeClr val="tx1">
                    <a:lumMod val="50000"/>
                  </a:schemeClr>
                </a:solidFill>
              </a:rPr>
              <a:t>23.05.05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 Системы обеспечения движения поездов 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00B050"/>
                </a:solidFill>
              </a:rPr>
              <a:t>Специализация: 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Автоматика и телемеханика на железнодорожном транспорте</a:t>
            </a:r>
          </a:p>
          <a:p>
            <a:pPr marL="0">
              <a:buClr>
                <a:srgbClr val="31D755"/>
              </a:buClr>
              <a:buFont typeface="+mj-lt"/>
              <a:buAutoNum type="arabicPeriod" startAt="3"/>
            </a:pPr>
            <a:r>
              <a:rPr lang="ru-RU" sz="1600" b="1" dirty="0">
                <a:solidFill>
                  <a:schemeClr val="tx1">
                    <a:lumMod val="50000"/>
                  </a:schemeClr>
                </a:solidFill>
              </a:rPr>
              <a:t>23.05.06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 Строительство железных дорог, мостов и транспортных тоннелей, </a:t>
            </a:r>
            <a:r>
              <a:rPr lang="ru-RU" sz="1600" b="1" dirty="0">
                <a:solidFill>
                  <a:srgbClr val="00B050"/>
                </a:solidFill>
              </a:rPr>
              <a:t>Специализация: 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Мосты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00B050"/>
                </a:solidFill>
              </a:rPr>
              <a:t>Специализация:</a:t>
            </a:r>
            <a:r>
              <a:rPr lang="ru-RU" sz="1600" dirty="0">
                <a:solidFill>
                  <a:srgbClr val="00B050"/>
                </a:solidFill>
              </a:rPr>
              <a:t> 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Управление техническим состоянием железнодорожного пути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39A7887-5C09-469B-93D1-16614A0250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7BA6A3-973B-49B9-B0E9-7E0C2FBC9EB2}"/>
              </a:ext>
            </a:extLst>
          </p:cNvPr>
          <p:cNvSpPr txBox="1"/>
          <p:nvPr/>
        </p:nvSpPr>
        <p:spPr>
          <a:xfrm>
            <a:off x="74840" y="249980"/>
            <a:ext cx="2800865" cy="132343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Вставить в презентацию для Высшего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261991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31D755"/>
            </a:gs>
            <a:gs pos="100000">
              <a:srgbClr val="00B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280" y="992980"/>
            <a:ext cx="2572520" cy="3327600"/>
          </a:xfrm>
        </p:spPr>
        <p:txBody>
          <a:bodyPr/>
          <a:lstStyle/>
          <a:p>
            <a:pPr algn="ctr"/>
            <a:r>
              <a:rPr lang="ru-RU" sz="2400" dirty="0"/>
              <a:t>Средние специальные учебные заведения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en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498574220"/>
              </p:ext>
            </p:extLst>
          </p:nvPr>
        </p:nvGraphicFramePr>
        <p:xfrm>
          <a:off x="2971800" y="361950"/>
          <a:ext cx="6457950" cy="4365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53D1994-CE7C-4DE6-8D65-A0537E512480}"/>
              </a:ext>
            </a:extLst>
          </p:cNvPr>
          <p:cNvSpPr txBox="1"/>
          <p:nvPr/>
        </p:nvSpPr>
        <p:spPr>
          <a:xfrm>
            <a:off x="309304" y="0"/>
            <a:ext cx="2800865" cy="163121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Вставить  презентацию для среднего профессионального образования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31D755"/>
            </a:gs>
            <a:gs pos="100000">
              <a:srgbClr val="00B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3E65DF-629D-4618-8E29-B5AB4B337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555" y="907950"/>
            <a:ext cx="2999240" cy="3327600"/>
          </a:xfrm>
        </p:spPr>
        <p:txBody>
          <a:bodyPr/>
          <a:lstStyle/>
          <a:p>
            <a:pPr algn="ctr"/>
            <a:r>
              <a:rPr lang="ru-RU" sz="2000" dirty="0"/>
              <a:t>Специальности </a:t>
            </a:r>
            <a:br>
              <a:rPr lang="ru-RU" sz="2000" dirty="0"/>
            </a:br>
            <a:r>
              <a:rPr lang="ru-RU" sz="2000" dirty="0"/>
              <a:t>и направления подготовки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D067986-431C-447E-B2DC-AA91129D9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4324" y="805325"/>
            <a:ext cx="5066121" cy="3548100"/>
          </a:xfrm>
        </p:spPr>
        <p:txBody>
          <a:bodyPr/>
          <a:lstStyle/>
          <a:p>
            <a:pPr marL="0">
              <a:buClr>
                <a:srgbClr val="31D755"/>
              </a:buClr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</a:rPr>
              <a:t>08.02.10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Строительство железных дорог, путь и путевое хозяйство</a:t>
            </a:r>
            <a:endParaRPr lang="ru-RU" sz="2000" b="1" dirty="0">
              <a:solidFill>
                <a:schemeClr val="tx1">
                  <a:lumMod val="50000"/>
                </a:schemeClr>
              </a:solidFill>
            </a:endParaRPr>
          </a:p>
          <a:p>
            <a:pPr marL="0">
              <a:buClr>
                <a:srgbClr val="31D755"/>
              </a:buClr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</a:rPr>
              <a:t>23.02.06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Техническая эксплуатация подвижного состава железных дорог: Вагоны</a:t>
            </a:r>
          </a:p>
          <a:p>
            <a:pPr marL="0">
              <a:buClr>
                <a:srgbClr val="31D755"/>
              </a:buClr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</a:rPr>
              <a:t>27.02.03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Автоматика и телемеханика на транспорте (железнодорожном транспорте)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39A7887-5C09-469B-93D1-16614A0250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07135E8-4208-48E6-A4D2-13BF779DE8C3}"/>
              </a:ext>
            </a:extLst>
          </p:cNvPr>
          <p:cNvSpPr txBox="1"/>
          <p:nvPr/>
        </p:nvSpPr>
        <p:spPr>
          <a:xfrm>
            <a:off x="309304" y="0"/>
            <a:ext cx="2800865" cy="163121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Вставить  презентацию для среднего профессионального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609880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F0"/>
            </a:gs>
            <a:gs pos="100000">
              <a:schemeClr val="accent2"/>
            </a:gs>
          </a:gsLst>
          <a:lin ang="5400012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69F1FBC-18F7-46DC-A6BD-EDB599EC6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9271" y="902825"/>
            <a:ext cx="5162309" cy="3321934"/>
          </a:xfrm>
          <a:noFill/>
        </p:spPr>
        <p:txBody>
          <a:bodyPr/>
          <a:lstStyle/>
          <a:p>
            <a:r>
              <a:rPr lang="ru-RU" dirty="0"/>
              <a:t>Молодые специалисты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AF2B243-3564-484F-949C-22047E873AE0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594725" y="4749800"/>
            <a:ext cx="549275" cy="3937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xmlns="" val="1408686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0">
              <a:srgbClr val="00B0F0"/>
            </a:gs>
          </a:gsLst>
          <a:lin ang="5400700" scaled="0"/>
        </a:gra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9503"/>
          <a:stretch/>
        </p:blipFill>
        <p:spPr>
          <a:xfrm>
            <a:off x="487680" y="1555854"/>
            <a:ext cx="3146293" cy="1516381"/>
          </a:xfrm>
          <a:prstGeom prst="rect">
            <a:avLst/>
          </a:prstGeom>
        </p:spPr>
      </p:pic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t>14</a:t>
            </a:fld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381" y="1638300"/>
            <a:ext cx="383399" cy="1364879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735748" y="-614638"/>
            <a:ext cx="5198286" cy="219578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Молодые специалисты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1000C8A-3B1F-425F-A486-6FA6B42E9050}"/>
              </a:ext>
            </a:extLst>
          </p:cNvPr>
          <p:cNvSpPr/>
          <p:nvPr/>
        </p:nvSpPr>
        <p:spPr>
          <a:xfrm>
            <a:off x="3633973" y="941533"/>
            <a:ext cx="55641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</a:rPr>
              <a:t>Молодой специалист</a:t>
            </a:r>
            <a:r>
              <a:rPr lang="ru-RU" sz="1800" dirty="0">
                <a:solidFill>
                  <a:srgbClr val="202122"/>
                </a:solidFill>
                <a:latin typeface="Montserrat Light" panose="020B0604020202020204" charset="-52"/>
              </a:rPr>
              <a:t> — работник, прибывший по завершению обучения в средне специальном или высшем учебном заведении на </a:t>
            </a:r>
            <a:r>
              <a:rPr lang="ru-RU" sz="1800" dirty="0">
                <a:solidFill>
                  <a:schemeClr val="tx1"/>
                </a:solidFill>
                <a:latin typeface="Montserrat Light" panose="020B0604020202020204" charset="-52"/>
              </a:rPr>
              <a:t>работу</a:t>
            </a:r>
            <a:r>
              <a:rPr lang="ru-RU" sz="1800" dirty="0">
                <a:solidFill>
                  <a:srgbClr val="202122"/>
                </a:solidFill>
                <a:latin typeface="Montserrat Light" panose="020B0604020202020204" charset="-52"/>
              </a:rPr>
              <a:t> и пользующийся предусмотренными законом социальными льготами и гарантиями</a:t>
            </a:r>
            <a:endParaRPr lang="ru-RU" sz="1800" dirty="0">
              <a:latin typeface="Montserrat Light" panose="020B0604020202020204" charset="-52"/>
            </a:endParaRPr>
          </a:p>
        </p:txBody>
      </p:sp>
      <p:pic>
        <p:nvPicPr>
          <p:cNvPr id="8" name="Picture 2" descr="https://lh3.googleusercontent.com/proxy/Cto-jT3-hb2HfoCJ9-UjaXczFqMJWwNKZeErQztMVFLeyK02SoMO85vvsMaoG22-OsD-sAYwAMQuF5wwVolC9QSI_Verq-GIngtHkFw9wsccs4j5">
            <a:extLst>
              <a:ext uri="{FF2B5EF4-FFF2-40B4-BE49-F238E27FC236}">
                <a16:creationId xmlns:a16="http://schemas.microsoft.com/office/drawing/2014/main" xmlns="" id="{7D314DB2-17A8-4B87-8B22-350328E25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91532" y="2695859"/>
            <a:ext cx="3707409" cy="222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0">
              <a:srgbClr val="00B0F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97725"/>
            <a:ext cx="2447925" cy="3327600"/>
          </a:xfrm>
        </p:spPr>
        <p:txBody>
          <a:bodyPr/>
          <a:lstStyle/>
          <a:p>
            <a:pPr algn="ctr"/>
            <a:r>
              <a:rPr lang="ru-RU" sz="2400" dirty="0"/>
              <a:t>Адаптация</a:t>
            </a:r>
            <a:br>
              <a:rPr lang="ru-RU" sz="2400" dirty="0"/>
            </a:br>
            <a:r>
              <a:rPr lang="ru-RU" sz="2400" dirty="0"/>
              <a:t>молодых специалистов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"/>
          </a:p>
        </p:txBody>
      </p:sp>
      <p:sp>
        <p:nvSpPr>
          <p:cNvPr id="9" name="Прямоугольник 8"/>
          <p:cNvSpPr/>
          <p:nvPr/>
        </p:nvSpPr>
        <p:spPr>
          <a:xfrm>
            <a:off x="3629024" y="2588055"/>
            <a:ext cx="5591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</a:rPr>
              <a:t>Молодым специалистам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, принятым на работу в Октябрьскую дирекцию инфраструктуры, для адаптации и приобретения профессиональных навыков назначается наставник и выдается паспорт молодого специалиста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29024" y="3561656"/>
            <a:ext cx="55911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Целями ведения </a:t>
            </a:r>
            <a:r>
              <a:rPr lang="ru-RU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</a:rPr>
              <a:t>паспорта молодого специалиста 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является оценка уровня профессионального развития молодого специалиста и контроль за его изменением, составление </a:t>
            </a:r>
            <a:r>
              <a:rPr lang="ru-RU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</a:rPr>
              <a:t>индивидуальных планов</a:t>
            </a:r>
            <a:r>
              <a:rPr lang="ru-RU" sz="1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</a:rPr>
              <a:t> 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профессиональной </a:t>
            </a:r>
            <a:r>
              <a:rPr lang="ru-RU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</a:rPr>
              <a:t>адаптации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 и контроль за их исполнением, а также планирование профессиональной карьеры по результатам стажировки и рекомендациям наставника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48074" y="0"/>
            <a:ext cx="54959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 panose="020B0604020202020204" charset="-52"/>
            </a:endParaRPr>
          </a:p>
          <a:p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</a:rPr>
              <a:t>П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огружение молодых работников в суть текущей работы ОАО «РЖД» и  происходящих изменений</a:t>
            </a:r>
          </a:p>
          <a:p>
            <a:endParaRPr lang="ru-RU" dirty="0">
              <a:solidFill>
                <a:schemeClr val="tx1">
                  <a:lumMod val="50000"/>
                </a:schemeClr>
              </a:solidFill>
              <a:latin typeface="Montserrat Light" panose="020B0604020202020204" charset="-52"/>
            </a:endParaRPr>
          </a:p>
          <a:p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</a:rPr>
              <a:t>П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овышение эффективности механизмов адаптации в компании </a:t>
            </a:r>
          </a:p>
          <a:p>
            <a:endParaRPr lang="ru-RU" dirty="0">
              <a:solidFill>
                <a:schemeClr val="tx1">
                  <a:lumMod val="50000"/>
                </a:schemeClr>
              </a:solidFill>
              <a:latin typeface="Montserrat Light" panose="020B0604020202020204" charset="-52"/>
            </a:endParaRPr>
          </a:p>
          <a:p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</a:rPr>
              <a:t>П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Montserrat Light" panose="020B0604020202020204" charset="-52"/>
              </a:rPr>
              <a:t>олучение молодыми работниками структурированной информации о компании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7451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F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800" b="1" dirty="0">
                <a:latin typeface="Arial" charset="0"/>
              </a:rPr>
              <a:t>Единый день адаптации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44325" y="1852856"/>
            <a:ext cx="5299675" cy="3053389"/>
          </a:xfrm>
        </p:spPr>
        <p:txBody>
          <a:bodyPr/>
          <a:lstStyle/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Один из важнейших инструментов в компании, который позволяет в максимально сжатые сроки: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- Погрузиться в деятельность холдинга «РЖД»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 - Познакомиться с корпоративной культурой компании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- Наладить профессиональные связи с коллегами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638421" y="237255"/>
            <a:ext cx="5340573" cy="1007154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Реализуется с 2014 года по всей сети и включает несколько форматов: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 smtClean="0">
                <a:solidFill>
                  <a:srgbClr val="FF000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en" sz="1400" dirty="0">
              <a:solidFill>
                <a:srgbClr val="FF0000"/>
              </a:solidFill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3638422" y="911700"/>
            <a:ext cx="2714252" cy="100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114300" indent="0" algn="ctr">
              <a:buNone/>
            </a:pPr>
            <a:r>
              <a:rPr lang="ru-RU" sz="1400" dirty="0">
                <a:solidFill>
                  <a:schemeClr val="tx1"/>
                </a:solidFill>
              </a:rPr>
              <a:t>Вводная лекция «РЖД сегодня»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6308707" y="956051"/>
            <a:ext cx="2714252" cy="100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114300" indent="0" algn="ctr">
              <a:buNone/>
            </a:pPr>
            <a:r>
              <a:rPr lang="ru-RU" sz="1400" dirty="0">
                <a:solidFill>
                  <a:schemeClr val="tx1"/>
                </a:solidFill>
              </a:rPr>
              <a:t>Диалог с руководством железной дороги</a:t>
            </a:r>
          </a:p>
        </p:txBody>
      </p:sp>
    </p:spTree>
    <p:extLst>
      <p:ext uri="{BB962C8B-B14F-4D97-AF65-F5344CB8AC3E}">
        <p14:creationId xmlns:p14="http://schemas.microsoft.com/office/powerpoint/2010/main" xmlns="" val="3601634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7000">
              <a:srgbClr val="00B0F0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05249" y="1587300"/>
            <a:ext cx="4657725" cy="3327600"/>
          </a:xfrm>
        </p:spPr>
        <p:txBody>
          <a:bodyPr/>
          <a:lstStyle/>
          <a:p>
            <a:pPr algn="ctr"/>
            <a:r>
              <a:rPr lang="ru-RU" sz="1400" dirty="0">
                <a:solidFill>
                  <a:schemeClr val="tx1">
                    <a:lumMod val="75000"/>
                  </a:schemeClr>
                </a:solidFill>
                <a:latin typeface="Montserrat Light" charset="-52"/>
              </a:rPr>
              <a:t>Перечень железнодорожных станций находящихся в отдаленной местности в границах Октябрьской железной дороги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>
          <a:xfrm>
            <a:off x="8404498" y="4749851"/>
            <a:ext cx="624786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solidFill>
                  <a:srgbClr val="FF0000"/>
                </a:solidFill>
                <a:latin typeface="Montserrat Light" panose="020B0604020202020204" charset="-52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en" dirty="0">
              <a:solidFill>
                <a:srgbClr val="FF0000"/>
              </a:solidFill>
              <a:latin typeface="Montserrat Light" panose="020B0604020202020204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348204" y="3309665"/>
            <a:ext cx="3014495" cy="1833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А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лакуртти</a:t>
            </a: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А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мбарный</a:t>
            </a: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Б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оярская</a:t>
            </a: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Е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ловая</a:t>
            </a: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Е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на</a:t>
            </a: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И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дель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К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естеньга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922997" y="3301028"/>
            <a:ext cx="1792254" cy="2482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М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асельская</a:t>
            </a: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М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оккет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Н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юхча</a:t>
            </a: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Н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ял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Н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ям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-Озеро</a:t>
            </a: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П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енинга</a:t>
            </a: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П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ояконда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6250" y="1743076"/>
            <a:ext cx="24003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charset="-52"/>
              </a:rPr>
              <a:t>С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charset="-52"/>
              </a:rPr>
              <a:t>оциальные гарантии молодому специалисту переезжающему на станции находящиеся в отдаленной местности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48779" y="400050"/>
            <a:ext cx="45464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Единовременное пособие в размере </a:t>
            </a:r>
            <a:r>
              <a:rPr lang="ru-RU" b="1" dirty="0">
                <a:solidFill>
                  <a:srgbClr val="0070C0"/>
                </a:solidFill>
                <a:latin typeface="Montserrat Light" charset="-52"/>
              </a:rPr>
              <a:t>250 тысяч </a:t>
            </a:r>
            <a:r>
              <a:rPr lang="ru-RU" sz="1100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рублей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454400" y="1809355"/>
            <a:ext cx="541471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>
                <a:solidFill>
                  <a:schemeClr val="tx1">
                    <a:lumMod val="50000"/>
                  </a:schemeClr>
                </a:solidFill>
                <a:latin typeface="Montserrat Light" charset="-52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ознаграждение в размере половины должностного</a:t>
            </a:r>
            <a:r>
              <a:rPr kumimoji="0" lang="ru-RU" sz="1100" b="0" i="0" u="none" strike="noStrike" cap="none" normalizeH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оклада (месячной тарифной ставки) по истечении первого и второго года</a:t>
            </a:r>
            <a:b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</a:br>
            <a: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работы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Montserrat Light" charset="-52"/>
              <a:cs typeface="Arial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451915" y="1213259"/>
            <a:ext cx="553333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>
                <a:solidFill>
                  <a:schemeClr val="tx1">
                    <a:lumMod val="50000"/>
                  </a:schemeClr>
                </a:solidFill>
                <a:latin typeface="Montserrat Light" charset="-52"/>
                <a:ea typeface="Calibri" pitchFamily="34" charset="0"/>
                <a:cs typeface="Times New Roman" pitchFamily="18" charset="0"/>
              </a:rPr>
              <a:t>Ж</a:t>
            </a:r>
            <a: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илое помещение весь период работы из специализированного</a:t>
            </a:r>
            <a:b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</a:br>
            <a: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жилищного фонда а при его отсутствии - право найма жилого</a:t>
            </a:r>
            <a:r>
              <a:rPr kumimoji="0" lang="ru-RU" sz="1100" b="0" i="0" u="none" strike="noStrike" cap="none" normalizeH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помещения на рынке недвижимости с возмещением части расходов 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Montserrat Light" charset="-52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460750" y="631820"/>
            <a:ext cx="568325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>
                <a:solidFill>
                  <a:schemeClr val="tx1">
                    <a:lumMod val="50000"/>
                  </a:schemeClr>
                </a:solidFill>
                <a:latin typeface="Montserrat Light" charset="-52"/>
                <a:ea typeface="Calibri" pitchFamily="34" charset="0"/>
                <a:cs typeface="Times New Roman" pitchFamily="18" charset="0"/>
              </a:rPr>
              <a:t>Е</a:t>
            </a:r>
            <a:r>
              <a:rPr kumimoji="0" lang="ru-RU" sz="11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жемесячное пособие в размере половины минимальной</a:t>
            </a:r>
            <a:r>
              <a:rPr kumimoji="0" lang="ru-RU" sz="1100" i="0" u="none" strike="noStrike" cap="none" normalizeH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заработной</a:t>
            </a:r>
            <a:r>
              <a:rPr kumimoji="0" lang="ru-RU" sz="1100" i="0" u="none" strike="noStrike" cap="none" normalizeH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платы, на воспитание ребенка в</a:t>
            </a:r>
            <a:r>
              <a:rPr kumimoji="0" lang="ru-RU" sz="1100" i="0" u="none" strike="noStrike" cap="none" normalizeH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возрасте от 3 до 7 лет при отсутствии в отдаленной местности дошкольных</a:t>
            </a:r>
            <a:r>
              <a:rPr kumimoji="0" lang="ru-RU" sz="1100" i="0" u="none" strike="noStrike" cap="none" normalizeH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Montserrat Light" charset="-52"/>
                <a:ea typeface="Calibri" pitchFamily="34" charset="0"/>
                <a:cs typeface="Times New Roman" pitchFamily="18" charset="0"/>
              </a:rPr>
              <a:t>образовательных организаций</a:t>
            </a:r>
            <a:endParaRPr kumimoji="0" lang="ru-RU" sz="110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Montserrat Light" charset="-52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96150" y="3525108"/>
            <a:ext cx="4572000" cy="16183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П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яозеро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С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умский Посад</a:t>
            </a: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Т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итовка</a:t>
            </a: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У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полокша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Ч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упа</a:t>
            </a: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Э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нгозеро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Я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ккима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3525108"/>
            <a:ext cx="4572000" cy="16183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К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уропта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К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яппесельга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Л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едмозеро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Л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еппясюрья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Л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оухи</a:t>
            </a: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Л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ужская</a:t>
            </a:r>
            <a:endParaRPr lang="ru-RU" dirty="0">
              <a:solidFill>
                <a:schemeClr val="tx1">
                  <a:lumMod val="75000"/>
                </a:schemeClr>
              </a:solidFill>
              <a:latin typeface="Montserrat Light" panose="020B0604020202020204" charset="-52"/>
            </a:endParaRPr>
          </a:p>
          <a:p>
            <a:pPr>
              <a:lnSpc>
                <a:spcPts val="1700"/>
              </a:lnSpc>
            </a:pPr>
            <a:r>
              <a:rPr lang="ru-RU" b="1" dirty="0" err="1">
                <a:solidFill>
                  <a:srgbClr val="0070C0"/>
                </a:solidFill>
                <a:latin typeface="Montserrat Light" panose="020B0604020202020204" charset="-52"/>
              </a:rPr>
              <a:t>М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Montserrat Light" panose="020B0604020202020204" charset="-52"/>
              </a:rPr>
              <a:t>аленьга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5836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F0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388" y="797725"/>
            <a:ext cx="2578194" cy="3327600"/>
          </a:xfrm>
        </p:spPr>
        <p:txBody>
          <a:bodyPr/>
          <a:lstStyle/>
          <a:p>
            <a:pPr algn="ctr"/>
            <a:r>
              <a:rPr lang="ru-RU" sz="2400" dirty="0"/>
              <a:t>Советы молодых </a:t>
            </a:r>
            <a:r>
              <a:rPr lang="ru-RU" sz="2400" dirty="0">
                <a:solidFill>
                  <a:schemeClr val="bg1"/>
                </a:solidFill>
              </a:rPr>
              <a:t>специалистов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26260" y="-363905"/>
            <a:ext cx="5424355" cy="1526089"/>
          </a:xfrm>
        </p:spPr>
        <p:txBody>
          <a:bodyPr/>
          <a:lstStyle/>
          <a:p>
            <a:pPr marL="139700" indent="0" algn="ctr">
              <a:buNone/>
            </a:pPr>
            <a:r>
              <a:rPr lang="ru-RU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Добровольное объединение молодых железнодорожников на уровне филиалов, регионов и предприятий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450060" y="257174"/>
            <a:ext cx="5503024" cy="4734956"/>
          </a:xfrm>
        </p:spPr>
        <p:txBody>
          <a:bodyPr/>
          <a:lstStyle/>
          <a:p>
            <a:pPr marL="139700" indent="0">
              <a:lnSpc>
                <a:spcPct val="100000"/>
              </a:lnSpc>
              <a:buNone/>
            </a:pPr>
            <a:r>
              <a:rPr lang="ru-RU" sz="1500" dirty="0">
                <a:solidFill>
                  <a:schemeClr val="tx1">
                    <a:lumMod val="50000"/>
                  </a:schemeClr>
                </a:solidFill>
              </a:rPr>
              <a:t>Задачи Совета молодых специалистов: </a:t>
            </a:r>
          </a:p>
          <a:p>
            <a:pPr marL="139700" indent="0">
              <a:lnSpc>
                <a:spcPct val="100000"/>
              </a:lnSpc>
              <a:buNone/>
            </a:pPr>
            <a:r>
              <a:rPr lang="ru-RU" sz="1500" dirty="0">
                <a:solidFill>
                  <a:schemeClr val="tx1">
                    <a:lumMod val="50000"/>
                  </a:schemeClr>
                </a:solidFill>
              </a:rPr>
              <a:t>- Помощь в адаптации вновь принятым работникам </a:t>
            </a:r>
          </a:p>
          <a:p>
            <a:pPr marL="139700" indent="0">
              <a:lnSpc>
                <a:spcPct val="100000"/>
              </a:lnSpc>
              <a:buNone/>
            </a:pPr>
            <a:r>
              <a:rPr lang="ru-RU" sz="1500" dirty="0">
                <a:solidFill>
                  <a:schemeClr val="tx1">
                    <a:lumMod val="50000"/>
                  </a:schemeClr>
                </a:solidFill>
              </a:rPr>
              <a:t>- Представление интересов молодёжи перед руководством </a:t>
            </a:r>
          </a:p>
          <a:p>
            <a:pPr marL="139700" indent="0">
              <a:lnSpc>
                <a:spcPct val="100000"/>
              </a:lnSpc>
              <a:buNone/>
            </a:pPr>
            <a:r>
              <a:rPr lang="ru-RU" sz="1500" dirty="0">
                <a:solidFill>
                  <a:schemeClr val="tx1">
                    <a:lumMod val="50000"/>
                  </a:schemeClr>
                </a:solidFill>
              </a:rPr>
              <a:t>- Проведение </a:t>
            </a:r>
            <a:r>
              <a:rPr lang="ru-RU" sz="1500" dirty="0" err="1">
                <a:solidFill>
                  <a:schemeClr val="tx1">
                    <a:lumMod val="50000"/>
                  </a:schemeClr>
                </a:solidFill>
              </a:rPr>
              <a:t>профориентационных</a:t>
            </a:r>
            <a:r>
              <a:rPr lang="ru-RU" sz="1500" dirty="0">
                <a:solidFill>
                  <a:schemeClr val="tx1">
                    <a:lumMod val="50000"/>
                  </a:schemeClr>
                </a:solidFill>
              </a:rPr>
              <a:t> мероприятий </a:t>
            </a:r>
          </a:p>
          <a:p>
            <a:pPr marL="139700" indent="0">
              <a:lnSpc>
                <a:spcPct val="100000"/>
              </a:lnSpc>
              <a:buNone/>
            </a:pPr>
            <a:r>
              <a:rPr lang="ru-RU" sz="1500" dirty="0">
                <a:solidFill>
                  <a:schemeClr val="tx1">
                    <a:lumMod val="50000"/>
                  </a:schemeClr>
                </a:solidFill>
              </a:rPr>
              <a:t>- Распространение среди молодежи ценностей корпоративной культуры ОАО «РЖД» </a:t>
            </a:r>
          </a:p>
          <a:p>
            <a:pPr marL="139700" indent="0">
              <a:lnSpc>
                <a:spcPct val="100000"/>
              </a:lnSpc>
              <a:buNone/>
            </a:pPr>
            <a:r>
              <a:rPr lang="ru-RU" sz="1500" dirty="0">
                <a:solidFill>
                  <a:schemeClr val="tx1">
                    <a:lumMod val="50000"/>
                  </a:schemeClr>
                </a:solidFill>
              </a:rPr>
              <a:t>- Организация и проведение культурно-массовых и спортивных мероприятий </a:t>
            </a:r>
          </a:p>
          <a:p>
            <a:pPr marL="139700" indent="0">
              <a:lnSpc>
                <a:spcPct val="100000"/>
              </a:lnSpc>
              <a:buNone/>
            </a:pPr>
            <a:r>
              <a:rPr lang="ru-RU" sz="1500" dirty="0">
                <a:solidFill>
                  <a:schemeClr val="tx1">
                    <a:lumMod val="50000"/>
                  </a:schemeClr>
                </a:solidFill>
              </a:rPr>
              <a:t>Вступить в Совет молодежи может каждый работник холдинга «РЖД». Для этого нужно обратиться к председателю Совета соответствующего филиала, предприятия или железной дороги.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xmlns="" val="1489267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F0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388" y="797725"/>
            <a:ext cx="2578194" cy="3327600"/>
          </a:xfrm>
        </p:spPr>
        <p:txBody>
          <a:bodyPr/>
          <a:lstStyle/>
          <a:p>
            <a:pPr algn="ctr"/>
            <a:r>
              <a:rPr lang="ru-RU" sz="2400" dirty="0"/>
              <a:t>В ОДИ свой СМС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4" name="Picture 11" descr="C:\Users\di_IoninFA\Desktop\Screenshot_20201013-0935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6938" y="1636091"/>
            <a:ext cx="1283434" cy="932972"/>
          </a:xfrm>
          <a:prstGeom prst="rect">
            <a:avLst/>
          </a:prstGeom>
          <a:noFill/>
        </p:spPr>
      </p:pic>
      <p:pic>
        <p:nvPicPr>
          <p:cNvPr id="15" name="Picture 12" descr="C:\Users\di_IoninFA\Desktop\Screenshot_20201013-0935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2643" y="1663034"/>
            <a:ext cx="1248462" cy="93634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043458" y="2558508"/>
            <a:ext cx="1399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 Light" charset="-52"/>
              </a:rPr>
              <a:t>Экология</a:t>
            </a:r>
          </a:p>
        </p:txBody>
      </p:sp>
      <p:pic>
        <p:nvPicPr>
          <p:cNvPr id="23" name="Рисунок 22" descr="7aef26c8-f74f-4ec7-a707-db50e301e51c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27633" y="2950257"/>
            <a:ext cx="1278058" cy="934174"/>
          </a:xfrm>
          <a:prstGeom prst="rect">
            <a:avLst/>
          </a:prstGeom>
        </p:spPr>
      </p:pic>
      <p:pic>
        <p:nvPicPr>
          <p:cNvPr id="24" name="Рисунок 23" descr="444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78459" y="2954771"/>
            <a:ext cx="1081610" cy="14343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617744" y="4021548"/>
            <a:ext cx="1154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 Light" charset="-52"/>
              </a:rPr>
              <a:t>Спорт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63876" y="134235"/>
            <a:ext cx="1516884" cy="853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13737" y="161120"/>
            <a:ext cx="1221104" cy="68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3307080" y="845820"/>
            <a:ext cx="19278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Проф.</a:t>
            </a:r>
          </a:p>
          <a:p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ориентационная работа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6187440" y="129540"/>
            <a:ext cx="0" cy="472440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3893820" y="2834640"/>
            <a:ext cx="2293620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3756660" y="1569720"/>
            <a:ext cx="2430780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187440" y="2423160"/>
            <a:ext cx="2644140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149340" y="2575560"/>
            <a:ext cx="3276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Montserrat Light" charset="-52"/>
              </a:rPr>
              <a:t>Ионин Федор </a:t>
            </a:r>
            <a:r>
              <a:rPr lang="ru-RU" sz="1100" dirty="0">
                <a:latin typeface="Montserrat Light" charset="-52"/>
              </a:rPr>
              <a:t>– председатель совета</a:t>
            </a:r>
          </a:p>
          <a:p>
            <a:r>
              <a:rPr lang="ru-RU" sz="1100" dirty="0" err="1">
                <a:latin typeface="Montserrat Light" charset="-52"/>
              </a:rPr>
              <a:t>Моб</a:t>
            </a:r>
            <a:r>
              <a:rPr lang="ru-RU" sz="1100" dirty="0">
                <a:latin typeface="Montserrat Light" charset="-52"/>
              </a:rPr>
              <a:t>. Тел. - +7 905 273 82 88</a:t>
            </a:r>
          </a:p>
          <a:p>
            <a:endParaRPr lang="en-US" sz="1100" dirty="0">
              <a:latin typeface="Montserrat Light" charset="-52"/>
            </a:endParaRPr>
          </a:p>
          <a:p>
            <a:r>
              <a:rPr lang="ru-RU" sz="1100" dirty="0">
                <a:latin typeface="Montserrat Light" charset="-52"/>
              </a:rPr>
              <a:t>Еще больше полезной информации:</a:t>
            </a:r>
          </a:p>
          <a:p>
            <a:endParaRPr lang="en-US" sz="1100" dirty="0">
              <a:latin typeface="Montserrat Light" charset="-52"/>
            </a:endParaRPr>
          </a:p>
          <a:p>
            <a:r>
              <a:rPr lang="ru-RU" sz="1100" b="1" dirty="0" err="1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Инстаграмм</a:t>
            </a:r>
            <a:endParaRPr lang="ru-RU" sz="1100" b="1" dirty="0">
              <a:solidFill>
                <a:schemeClr val="tx1">
                  <a:lumMod val="50000"/>
                </a:schemeClr>
              </a:solidFill>
              <a:latin typeface="Montserrat Light" charset="-52"/>
            </a:endParaRPr>
          </a:p>
          <a:p>
            <a:r>
              <a:rPr lang="en-US" sz="1100" dirty="0">
                <a:latin typeface="Montserrat Light" charset="-52"/>
              </a:rPr>
              <a:t>@ </a:t>
            </a:r>
            <a:r>
              <a:rPr lang="en-US" sz="1100" dirty="0" err="1">
                <a:latin typeface="Montserrat Light" charset="-52"/>
              </a:rPr>
              <a:t>sms</a:t>
            </a:r>
            <a:r>
              <a:rPr lang="ru-RU" sz="1100" dirty="0">
                <a:latin typeface="+mn-lt"/>
              </a:rPr>
              <a:t>_</a:t>
            </a:r>
            <a:r>
              <a:rPr lang="en-US" sz="1100" dirty="0" err="1">
                <a:latin typeface="Montserrat Light" charset="-52"/>
              </a:rPr>
              <a:t>odi</a:t>
            </a:r>
            <a:endParaRPr lang="ru-RU" sz="1100" dirty="0">
              <a:latin typeface="Montserrat Light" charset="-52"/>
            </a:endParaRPr>
          </a:p>
          <a:p>
            <a:r>
              <a:rPr lang="en-US" sz="1100" dirty="0">
                <a:latin typeface="Montserrat Light" charset="-52"/>
              </a:rPr>
              <a:t>@ </a:t>
            </a:r>
            <a:r>
              <a:rPr lang="en-US" sz="1100" dirty="0" err="1">
                <a:latin typeface="Montserrat Light" charset="-52"/>
              </a:rPr>
              <a:t>obrazovanie</a:t>
            </a:r>
            <a:r>
              <a:rPr lang="ru-RU" sz="1100" dirty="0"/>
              <a:t> _</a:t>
            </a:r>
            <a:r>
              <a:rPr lang="en-US" sz="1100" dirty="0" err="1">
                <a:latin typeface="Montserrat Light" charset="-52"/>
              </a:rPr>
              <a:t>odi</a:t>
            </a:r>
            <a:r>
              <a:rPr lang="ru-RU" sz="1100" dirty="0"/>
              <a:t> _</a:t>
            </a:r>
            <a:r>
              <a:rPr lang="en-US" sz="1100" dirty="0" err="1">
                <a:latin typeface="Montserrat Light" charset="-52"/>
              </a:rPr>
              <a:t>rzd</a:t>
            </a:r>
            <a:endParaRPr lang="en-US" sz="1100" dirty="0">
              <a:latin typeface="Montserrat Light" charset="-52"/>
            </a:endParaRPr>
          </a:p>
          <a:p>
            <a:r>
              <a:rPr lang="en-US" sz="1100" dirty="0">
                <a:latin typeface="Montserrat Light" charset="-52"/>
              </a:rPr>
              <a:t>@ </a:t>
            </a:r>
            <a:r>
              <a:rPr lang="en-US" sz="1100" dirty="0" err="1">
                <a:latin typeface="Montserrat Light" charset="-52"/>
              </a:rPr>
              <a:t>rzd</a:t>
            </a:r>
            <a:r>
              <a:rPr lang="ru-RU" sz="1100" dirty="0"/>
              <a:t> _</a:t>
            </a:r>
            <a:r>
              <a:rPr lang="en-US" sz="1100" dirty="0"/>
              <a:t> </a:t>
            </a:r>
            <a:r>
              <a:rPr lang="en-US" sz="1100" dirty="0" err="1">
                <a:latin typeface="Montserrat Light" charset="-52"/>
              </a:rPr>
              <a:t>inframolodezh</a:t>
            </a:r>
            <a:endParaRPr lang="ru-RU" sz="1100" dirty="0">
              <a:latin typeface="Montserrat Light" charset="-52"/>
            </a:endParaRPr>
          </a:p>
          <a:p>
            <a:r>
              <a:rPr lang="en-US" sz="1100" dirty="0">
                <a:latin typeface="Montserrat Light" charset="-52"/>
              </a:rPr>
              <a:t>@ komanda2030</a:t>
            </a:r>
            <a:endParaRPr lang="ru-RU" sz="1100" dirty="0">
              <a:latin typeface="Montserrat Light" charset="-52"/>
            </a:endParaRPr>
          </a:p>
          <a:p>
            <a:endParaRPr lang="ru-RU" sz="1100" dirty="0">
              <a:latin typeface="Montserrat Light" charset="-52"/>
            </a:endParaRPr>
          </a:p>
          <a:p>
            <a:r>
              <a:rPr lang="ru-RU" sz="1100" b="1" dirty="0" err="1">
                <a:solidFill>
                  <a:schemeClr val="tx1">
                    <a:lumMod val="50000"/>
                  </a:schemeClr>
                </a:solidFill>
                <a:latin typeface="Montserrat Light" charset="-52"/>
              </a:rPr>
              <a:t>Вконтакте</a:t>
            </a:r>
            <a:r>
              <a:rPr lang="ru-RU" sz="1100" dirty="0">
                <a:solidFill>
                  <a:schemeClr val="tx1"/>
                </a:solidFill>
                <a:latin typeface="Montserrat Light" charset="-52"/>
              </a:rPr>
              <a:t> </a:t>
            </a:r>
          </a:p>
          <a:p>
            <a:r>
              <a:rPr lang="en-US" sz="1100" dirty="0">
                <a:latin typeface="Montserrat Light" charset="-52"/>
              </a:rPr>
              <a:t>vk.com/</a:t>
            </a:r>
            <a:r>
              <a:rPr lang="en-US" sz="1100" dirty="0" err="1">
                <a:latin typeface="Montserrat Light" charset="-52"/>
              </a:rPr>
              <a:t>cmc</a:t>
            </a:r>
            <a:r>
              <a:rPr lang="ru-RU" sz="1100" dirty="0"/>
              <a:t> _</a:t>
            </a:r>
            <a:r>
              <a:rPr lang="en-US" sz="1100" dirty="0"/>
              <a:t> </a:t>
            </a:r>
            <a:r>
              <a:rPr lang="en-US" sz="1100" dirty="0" err="1">
                <a:latin typeface="Montserrat Light" charset="-52"/>
              </a:rPr>
              <a:t>odi</a:t>
            </a:r>
            <a:endParaRPr lang="ru-RU" sz="1100" dirty="0">
              <a:latin typeface="Montserrat Light" charset="-52"/>
            </a:endParaRPr>
          </a:p>
          <a:p>
            <a:r>
              <a:rPr lang="en-US" sz="1100" dirty="0">
                <a:latin typeface="Montserrat Light" charset="-52"/>
              </a:rPr>
              <a:t>vk.com/</a:t>
            </a:r>
            <a:r>
              <a:rPr lang="en-US" sz="1100" dirty="0" err="1">
                <a:latin typeface="Montserrat Light" charset="-52"/>
              </a:rPr>
              <a:t>youngrzd</a:t>
            </a:r>
            <a:endParaRPr lang="ru-RU" sz="1100" dirty="0">
              <a:latin typeface="Montserrat Light" charset="-52"/>
            </a:endParaRPr>
          </a:p>
        </p:txBody>
      </p:sp>
      <p:pic>
        <p:nvPicPr>
          <p:cNvPr id="47" name="Picture 15" descr="C:\Users\di_IoninFA\Desktop\Screenshot_20201008-213237.jpg"/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70329" y="112419"/>
            <a:ext cx="1188863" cy="855321"/>
          </a:xfrm>
          <a:prstGeom prst="rect">
            <a:avLst/>
          </a:prstGeom>
          <a:noFill/>
        </p:spPr>
      </p:pic>
      <p:pic>
        <p:nvPicPr>
          <p:cNvPr id="48" name="Picture 14" descr="C:\Users\di_IoninFA\Desktop\Screenshot_20201008-213230.jpg"/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74857" y="1257301"/>
            <a:ext cx="1228142" cy="891540"/>
          </a:xfrm>
          <a:prstGeom prst="rect">
            <a:avLst/>
          </a:prstGeom>
          <a:noFill/>
        </p:spPr>
      </p:pic>
      <p:pic>
        <p:nvPicPr>
          <p:cNvPr id="49" name="Рисунок 48" descr="a18f3d6f-f76e-4892-a98d-fe44576d5f2a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47117" y="1112520"/>
            <a:ext cx="1540134" cy="11049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513320" y="342900"/>
            <a:ext cx="163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 Light" charset="-52"/>
              </a:rPr>
              <a:t>Проектная деятельность </a:t>
            </a:r>
          </a:p>
        </p:txBody>
      </p:sp>
      <p:sp>
        <p:nvSpPr>
          <p:cNvPr id="21" name="Google Shape;233;p3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t>19</a:t>
            </a:fld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xmlns="" val="626403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0">
              <a:srgbClr val="00B0F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011" y="911700"/>
            <a:ext cx="2495693" cy="3327600"/>
          </a:xfrm>
        </p:spPr>
        <p:txBody>
          <a:bodyPr/>
          <a:lstStyle/>
          <a:p>
            <a:pPr algn="ctr"/>
            <a:r>
              <a:rPr lang="ru-RU" sz="2400" dirty="0"/>
              <a:t>ЖИЛИЩНАЯ ПОЛИТИКА</a:t>
            </a: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751" y="138190"/>
            <a:ext cx="5653566" cy="704875"/>
          </a:xfrm>
        </p:spPr>
        <p:txBody>
          <a:bodyPr/>
          <a:lstStyle/>
          <a:p>
            <a:pPr marL="88900" indent="0" algn="ctr">
              <a:buNone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Компания предоставляет значительную социальную поддержку своим молодым работникам, помогая им не только построить карьеру, но и уверенно смотреть в будущее.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lang="en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3862817" y="3261140"/>
            <a:ext cx="5143500" cy="1206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88900" indent="0" algn="ctr">
              <a:buNone/>
            </a:pPr>
            <a:r>
              <a:rPr lang="ru-RU" sz="2400" b="1" dirty="0">
                <a:solidFill>
                  <a:srgbClr val="0070C0"/>
                </a:solidFill>
              </a:rPr>
              <a:t>Корпоративная ипотечная программа </a:t>
            </a:r>
          </a:p>
          <a:p>
            <a:pPr marL="88900" indent="0" algn="ctr">
              <a:buNone/>
            </a:pPr>
            <a:r>
              <a:rPr lang="ru-RU" sz="1100" dirty="0">
                <a:solidFill>
                  <a:schemeClr val="tx1">
                    <a:lumMod val="50000"/>
                  </a:schemeClr>
                </a:solidFill>
              </a:rPr>
              <a:t>предоставляет льготную ипотеку на 15 лет без первоначального взноса под </a:t>
            </a:r>
            <a:r>
              <a:rPr lang="ru-RU" sz="1600" b="1" dirty="0">
                <a:solidFill>
                  <a:srgbClr val="0070C0"/>
                </a:solidFill>
              </a:rPr>
              <a:t>2%</a:t>
            </a:r>
            <a:r>
              <a:rPr lang="ru-RU" sz="1100" dirty="0">
                <a:solidFill>
                  <a:schemeClr val="tx1">
                    <a:lumMod val="50000"/>
                  </a:schemeClr>
                </a:solidFill>
              </a:rPr>
              <a:t> годовых</a:t>
            </a: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3893864" y="1446384"/>
            <a:ext cx="4810125" cy="1307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88900" indent="0" algn="ctr">
              <a:buNone/>
            </a:pPr>
            <a:r>
              <a:rPr lang="ru-RU" sz="2400" b="1" dirty="0">
                <a:solidFill>
                  <a:srgbClr val="0070C0"/>
                </a:solidFill>
              </a:rPr>
              <a:t>Поддержка молодых родителей</a:t>
            </a:r>
            <a:endParaRPr lang="ru-RU" sz="1800" b="1" dirty="0">
              <a:solidFill>
                <a:srgbClr val="0070C0"/>
              </a:solidFill>
            </a:endParaRPr>
          </a:p>
          <a:p>
            <a:pPr marL="88900" indent="0" algn="ctr">
              <a:buNone/>
            </a:pPr>
            <a:r>
              <a:rPr lang="ru-RU" sz="1400" b="1" dirty="0">
                <a:solidFill>
                  <a:srgbClr val="0070C0"/>
                </a:solidFill>
              </a:rPr>
              <a:t>Субсидия</a:t>
            </a:r>
            <a:r>
              <a:rPr lang="ru-RU" sz="1100" dirty="0">
                <a:solidFill>
                  <a:srgbClr val="FF0000"/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50000"/>
                  </a:schemeClr>
                </a:solidFill>
              </a:rPr>
              <a:t>при рождении или усыновлении ребенка – погашение части кредита в период выплаты корпоративной ипотеки</a:t>
            </a: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412369" y="3512019"/>
            <a:ext cx="5230924" cy="1307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88900" indent="0">
              <a:buNone/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95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7030A0"/>
            </a:gs>
            <a:gs pos="100000">
              <a:srgbClr val="FF3399"/>
            </a:gs>
          </a:gsLst>
          <a:lin ang="5400012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134FE7BC-1C07-4284-A39F-419948DCF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7696" y="902825"/>
            <a:ext cx="5185458" cy="3333509"/>
          </a:xfrm>
          <a:noFill/>
        </p:spPr>
        <p:txBody>
          <a:bodyPr/>
          <a:lstStyle/>
          <a:p>
            <a:r>
              <a:rPr lang="ru-RU" dirty="0"/>
              <a:t>Проекты реализуемые в ОДИ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6B8FFA3-5D54-4E1A-A86B-E9D918A70CB9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594725" y="4749800"/>
            <a:ext cx="549275" cy="3937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xmlns="" val="2067888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7030A0"/>
            </a:gs>
            <a:gs pos="100000">
              <a:srgbClr val="FF3399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Корпоративный клуб "Команда 2030" создан в 2009 году в рамках реализации целевой программы "Молодежь ОАО "РЖД". Он консолидирует молодых сотрудников ОАО "Российские железные дороги" и обеспечивает эффективные коммуникации между ними, способствует их профессиональному и личностному развитию в соответствии со стратегическими целями компании.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 lang="en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16" y="1993804"/>
            <a:ext cx="2335893" cy="88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6281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7030A0"/>
            </a:gs>
            <a:gs pos="100000">
              <a:srgbClr val="FF3399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386" y="911700"/>
            <a:ext cx="2523193" cy="3327600"/>
          </a:xfrm>
        </p:spPr>
        <p:txBody>
          <a:bodyPr/>
          <a:lstStyle/>
          <a:p>
            <a:pPr algn="ctr"/>
            <a:r>
              <a:rPr lang="ru-RU" sz="2200" dirty="0"/>
              <a:t>ЛИДЕР ОКТЯБРЬСКОЙ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32207" y="216096"/>
            <a:ext cx="2667573" cy="4386370"/>
          </a:xfrm>
        </p:spPr>
        <p:txBody>
          <a:bodyPr/>
          <a:lstStyle/>
          <a:p>
            <a:pPr marL="139700" indent="0" eaLnBrk="0" hangingPunct="0">
              <a:spcBef>
                <a:spcPts val="0"/>
              </a:spcBef>
              <a:buNone/>
              <a:defRPr/>
            </a:pP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  <a:ea typeface="Segoe UI" pitchFamily="34" charset="0"/>
                <a:cs typeface="Segoe UI" pitchFamily="34" charset="0"/>
              </a:rPr>
              <a:t>ЦЕЛЬ ПРОЕКТА</a:t>
            </a:r>
            <a:r>
              <a:rPr lang="ru-RU" dirty="0">
                <a:solidFill>
                  <a:srgbClr val="7030A0"/>
                </a:solidFill>
                <a:latin typeface="Montserrat Light" panose="020B0604020202020204" charset="-52"/>
                <a:ea typeface="Segoe UI" pitchFamily="34" charset="0"/>
                <a:cs typeface="Segoe UI" pitchFamily="34" charset="0"/>
              </a:rPr>
              <a:t>: </a:t>
            </a:r>
          </a:p>
          <a:p>
            <a:pPr marL="139700" indent="0" eaLnBrk="0" hangingPunct="0">
              <a:spcBef>
                <a:spcPts val="0"/>
              </a:spcBef>
              <a:buNone/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20B0604020202020204" charset="-52"/>
              </a:rPr>
              <a:t>Выявление и обучение заинтересованных и талантливых молодых работников полигона Октябрьской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20B0604020202020204" charset="-52"/>
              </a:rPr>
              <a:t>ж.д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20B0604020202020204" charset="-52"/>
              </a:rPr>
              <a:t>., обладающих требуемыми корпоративными компетенциями, разделяющих корпоративные ценности холдинга и вовлеченных в решение корпоративных задач. Укрепление горизонтальных связей между дирекциями.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>
          <a:xfrm>
            <a:off x="6496306" y="728770"/>
            <a:ext cx="2258628" cy="1959428"/>
          </a:xfrm>
        </p:spPr>
        <p:txBody>
          <a:bodyPr/>
          <a:lstStyle/>
          <a:p>
            <a:pPr marL="139700" indent="0">
              <a:buNone/>
            </a:pP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-52"/>
                <a:ea typeface="Segoe UI" pitchFamily="34" charset="0"/>
                <a:cs typeface="Segoe UI" pitchFamily="34" charset="0"/>
              </a:rPr>
              <a:t>ЭТАПЫ ПРОЕКТА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20B0604020202020204" charset="-52"/>
                <a:ea typeface="Segoe UI" pitchFamily="34" charset="0"/>
                <a:cs typeface="Segoe UI" pitchFamily="34" charset="0"/>
              </a:rPr>
              <a:t>:</a:t>
            </a:r>
          </a:p>
          <a:p>
            <a:pPr marL="139700" indent="0">
              <a:buNone/>
            </a:pPr>
            <a:r>
              <a:rPr lang="ru-RU" dirty="0">
                <a:latin typeface="Montserrat Light" panose="020B0604020202020204" charset="-52"/>
              </a:rPr>
              <a:t>6 территориальных слетов молодежи, Дорожный слет молодёжи, Разработка индивидуальных проектов, семинары тренинги</a:t>
            </a:r>
          </a:p>
          <a:p>
            <a:endParaRPr lang="ru-RU" dirty="0">
              <a:latin typeface="Montserrat Light" panose="020B0604020202020204" charset="-52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Montserrat Light" panose="020B0604020202020204" charset="-52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 lang="en">
              <a:latin typeface="Montserrat Light" panose="020B0604020202020204" charset="-52"/>
            </a:endParaRPr>
          </a:p>
        </p:txBody>
      </p:sp>
      <p:pic>
        <p:nvPicPr>
          <p:cNvPr id="7" name="Picture 7" descr="D:\Фон Рейнгольдт\ДОКУМЕНТЫ\МОЛОДЁЖКА\ЛО 2013\слёт молодёжи декабрь 2012\для газеты\Копия IMG_6672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9780" y="2835583"/>
            <a:ext cx="2651679" cy="1766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37091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rgbClr val="6699FF"/>
            </a:gs>
            <a:gs pos="0">
              <a:srgbClr val="FF3399"/>
            </a:gs>
          </a:gsLst>
          <a:lin ang="5400012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1A267151-81FD-40D2-9399-8E8800CE1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1108" y="910684"/>
            <a:ext cx="5152046" cy="3290926"/>
          </a:xfrm>
          <a:noFill/>
        </p:spPr>
        <p:txBody>
          <a:bodyPr/>
          <a:lstStyle/>
          <a:p>
            <a:r>
              <a:rPr lang="ru-RU" dirty="0"/>
              <a:t>Обучение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6B0B17-2DBB-4D8D-BE05-7B2F6DE38014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594725" y="4749800"/>
            <a:ext cx="549275" cy="3937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xmlns="" val="4194351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rgbClr val="6699FF"/>
            </a:gs>
            <a:gs pos="0">
              <a:srgbClr val="FF3399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565650" y="380825"/>
            <a:ext cx="2215650" cy="397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</a:t>
            </a:r>
            <a:b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НЕПРЕРЫВНОГО ОБРАЗОВАНИЯ</a:t>
            </a:r>
            <a:endParaRPr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t>25</a:t>
            </a:fld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029" y="1352550"/>
            <a:ext cx="5375971" cy="22955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rgbClr val="6699FF"/>
            </a:gs>
            <a:gs pos="0">
              <a:srgbClr val="FF3399"/>
            </a:gs>
          </a:gsLst>
          <a:lin ang="5400700" scaled="0"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146;p24"/>
          <p:cNvSpPr txBox="1">
            <a:spLocks noGrp="1"/>
          </p:cNvSpPr>
          <p:nvPr>
            <p:ph type="title"/>
          </p:nvPr>
        </p:nvSpPr>
        <p:spPr>
          <a:xfrm>
            <a:off x="583670" y="916188"/>
            <a:ext cx="2250146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ru-RU" sz="1600" dirty="0"/>
              <a:t>СИСТЕМА ДИСТАНЦИОННОГО ОБУЧЕНИЯ </a:t>
            </a:r>
            <a:br>
              <a:rPr lang="ru-RU" sz="1600" dirty="0"/>
            </a:br>
            <a:r>
              <a:rPr lang="ru-RU" sz="1600" dirty="0"/>
              <a:t>(СДО)</a:t>
            </a:r>
            <a:endParaRPr sz="16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762375" y="359251"/>
            <a:ext cx="538162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Montserrat ExtraBold" charset="-52"/>
              </a:rPr>
              <a:t>СДО – это просто, удобно и интересно</a:t>
            </a:r>
          </a:p>
          <a:p>
            <a:endParaRPr lang="ru-RU" dirty="0"/>
          </a:p>
          <a:p>
            <a:endParaRPr lang="ru-RU" dirty="0"/>
          </a:p>
          <a:p>
            <a:endParaRPr lang="ru-RU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Это уникальная образовательная площадка с доступом к обучению из любой точки мира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629025" y="2365629"/>
            <a:ext cx="17430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ontserrat Light" panose="020B0604020202020204" charset="-52"/>
              </a:rPr>
              <a:t>Большое</a:t>
            </a:r>
          </a:p>
          <a:p>
            <a:r>
              <a:rPr lang="ru-RU" dirty="0">
                <a:latin typeface="Montserrat Light" panose="020B0604020202020204" charset="-52"/>
              </a:rPr>
              <a:t>количество</a:t>
            </a:r>
          </a:p>
          <a:p>
            <a:r>
              <a:rPr lang="ru-RU" dirty="0">
                <a:latin typeface="Montserrat Light" panose="020B0604020202020204" charset="-52"/>
              </a:rPr>
              <a:t>общедоступных</a:t>
            </a:r>
          </a:p>
          <a:p>
            <a:r>
              <a:rPr lang="ru-RU" dirty="0">
                <a:latin typeface="Montserrat Light" panose="020B0604020202020204" charset="-52"/>
              </a:rPr>
              <a:t>курсов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629025" y="3557058"/>
            <a:ext cx="20002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ontserrat Light" panose="020B0604020202020204" charset="-52"/>
              </a:rPr>
              <a:t>Онлайн </a:t>
            </a:r>
          </a:p>
          <a:p>
            <a:r>
              <a:rPr lang="ru-RU" dirty="0">
                <a:latin typeface="Montserrat Light" panose="020B0604020202020204" charset="-52"/>
              </a:rPr>
              <a:t>библиотека</a:t>
            </a:r>
          </a:p>
          <a:p>
            <a:r>
              <a:rPr lang="ru-RU" dirty="0">
                <a:latin typeface="Montserrat Light" panose="020B0604020202020204" charset="-52"/>
              </a:rPr>
              <a:t>бизнес-литературы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448300" y="2384678"/>
            <a:ext cx="1495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ontserrat Light" panose="020B0604020202020204" charset="-52"/>
              </a:rPr>
              <a:t>Доступность</a:t>
            </a:r>
          </a:p>
          <a:p>
            <a:r>
              <a:rPr lang="ru-RU" dirty="0">
                <a:latin typeface="Montserrat Light" panose="020B0604020202020204" charset="-52"/>
              </a:rPr>
              <a:t>на всех</a:t>
            </a:r>
          </a:p>
          <a:p>
            <a:r>
              <a:rPr lang="ru-RU" dirty="0">
                <a:latin typeface="Montserrat Light" panose="020B0604020202020204" charset="-52"/>
              </a:rPr>
              <a:t>мобильных</a:t>
            </a:r>
          </a:p>
          <a:p>
            <a:r>
              <a:rPr lang="ru-RU" dirty="0">
                <a:latin typeface="Montserrat Light" panose="020B0604020202020204" charset="-52"/>
              </a:rPr>
              <a:t>устройствах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153275" y="2350939"/>
            <a:ext cx="16192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ontserrat Light" panose="020B0604020202020204" charset="-52"/>
              </a:rPr>
              <a:t>Возможность</a:t>
            </a:r>
          </a:p>
          <a:p>
            <a:r>
              <a:rPr lang="ru-RU" dirty="0">
                <a:latin typeface="Montserrat Light" panose="020B0604020202020204" charset="-52"/>
              </a:rPr>
              <a:t>проводить</a:t>
            </a:r>
          </a:p>
          <a:p>
            <a:r>
              <a:rPr lang="ru-RU" dirty="0">
                <a:latin typeface="Montserrat Light" panose="020B0604020202020204" charset="-52"/>
              </a:rPr>
              <a:t>собственные</a:t>
            </a:r>
          </a:p>
          <a:p>
            <a:r>
              <a:rPr lang="ru-RU" dirty="0" err="1">
                <a:latin typeface="Montserrat Light" panose="020B0604020202020204" charset="-52"/>
              </a:rPr>
              <a:t>вебинары</a:t>
            </a:r>
            <a:endParaRPr lang="ru-RU" dirty="0">
              <a:latin typeface="Montserrat Light" panose="020B0604020202020204" charset="-52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153275" y="3580468"/>
            <a:ext cx="160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ontserrat Light" panose="020B0604020202020204" charset="-52"/>
              </a:rPr>
              <a:t>Возможность</a:t>
            </a:r>
          </a:p>
          <a:p>
            <a:r>
              <a:rPr lang="ru-RU" dirty="0">
                <a:latin typeface="Montserrat Light" panose="020B0604020202020204" charset="-52"/>
              </a:rPr>
              <a:t>создавать</a:t>
            </a:r>
          </a:p>
          <a:p>
            <a:r>
              <a:rPr lang="ru-RU" dirty="0">
                <a:latin typeface="Montserrat Light" panose="020B0604020202020204" charset="-52"/>
              </a:rPr>
              <a:t>собственный</a:t>
            </a:r>
          </a:p>
          <a:p>
            <a:r>
              <a:rPr lang="ru-RU" dirty="0">
                <a:latin typeface="Montserrat Light" panose="020B0604020202020204" charset="-52"/>
              </a:rPr>
              <a:t>контент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5438775" y="3599563"/>
            <a:ext cx="16145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latin typeface="Montserrat Light" panose="020B0604020202020204" charset="-52"/>
              </a:rPr>
              <a:t>Геймификация</a:t>
            </a:r>
            <a:endParaRPr lang="ru-RU" dirty="0">
              <a:latin typeface="Montserrat Light" panose="020B0604020202020204" charset="-5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rgbClr val="6699FF"/>
            </a:gs>
            <a:gs pos="0">
              <a:srgbClr val="FF3399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518400" y="1396800"/>
            <a:ext cx="2376000" cy="218760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64190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Система Единых Корпоративных Требований</a:t>
            </a:r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dirty="0"/>
          </a:p>
        </p:txBody>
      </p:sp>
      <p:sp>
        <p:nvSpPr>
          <p:cNvPr id="7" name="Freeform 26"/>
          <p:cNvSpPr>
            <a:spLocks/>
          </p:cNvSpPr>
          <p:nvPr/>
        </p:nvSpPr>
        <p:spPr bwMode="gray">
          <a:xfrm flipH="1">
            <a:off x="3171824" y="743273"/>
            <a:ext cx="2749276" cy="1523678"/>
          </a:xfrm>
          <a:custGeom>
            <a:avLst/>
            <a:gdLst>
              <a:gd name="T0" fmla="*/ 303 w 1299"/>
              <a:gd name="T1" fmla="*/ 1008 h 1008"/>
              <a:gd name="T2" fmla="*/ 1299 w 1299"/>
              <a:gd name="T3" fmla="*/ 1008 h 1008"/>
              <a:gd name="T4" fmla="*/ 1296 w 1299"/>
              <a:gd name="T5" fmla="*/ 315 h 1008"/>
              <a:gd name="T6" fmla="*/ 942 w 1299"/>
              <a:gd name="T7" fmla="*/ 0 h 1008"/>
              <a:gd name="T8" fmla="*/ 3 w 1299"/>
              <a:gd name="T9" fmla="*/ 0 h 1008"/>
              <a:gd name="T10" fmla="*/ 0 w 1299"/>
              <a:gd name="T11" fmla="*/ 723 h 1008"/>
              <a:gd name="T12" fmla="*/ 303 w 1299"/>
              <a:gd name="T13" fmla="*/ 1008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mpd="sng">
            <a:solidFill>
              <a:schemeClr val="tx2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 lIns="68580" tIns="34290" rIns="68580" bIns="3429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defTabSz="685800">
              <a:defRPr/>
            </a:pPr>
            <a:endParaRPr lang="ru-RU" sz="8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Freeform 27"/>
          <p:cNvSpPr>
            <a:spLocks/>
          </p:cNvSpPr>
          <p:nvPr/>
        </p:nvSpPr>
        <p:spPr bwMode="gray">
          <a:xfrm>
            <a:off x="6134100" y="714378"/>
            <a:ext cx="2628900" cy="1596779"/>
          </a:xfrm>
          <a:custGeom>
            <a:avLst/>
            <a:gdLst>
              <a:gd name="T0" fmla="*/ 303 w 1299"/>
              <a:gd name="T1" fmla="*/ 1008 h 1008"/>
              <a:gd name="T2" fmla="*/ 1299 w 1299"/>
              <a:gd name="T3" fmla="*/ 1008 h 1008"/>
              <a:gd name="T4" fmla="*/ 1296 w 1299"/>
              <a:gd name="T5" fmla="*/ 315 h 1008"/>
              <a:gd name="T6" fmla="*/ 942 w 1299"/>
              <a:gd name="T7" fmla="*/ 0 h 1008"/>
              <a:gd name="T8" fmla="*/ 3 w 1299"/>
              <a:gd name="T9" fmla="*/ 0 h 1008"/>
              <a:gd name="T10" fmla="*/ 0 w 1299"/>
              <a:gd name="T11" fmla="*/ 723 h 1008"/>
              <a:gd name="T12" fmla="*/ 303 w 1299"/>
              <a:gd name="T13" fmla="*/ 1008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mpd="sng">
            <a:solidFill>
              <a:schemeClr val="tx2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 lIns="68580" tIns="34290" rIns="68580" bIns="3429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defTabSz="685800">
              <a:defRPr/>
            </a:pPr>
            <a:endParaRPr lang="ru-RU" sz="8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Freeform 28"/>
          <p:cNvSpPr>
            <a:spLocks/>
          </p:cNvSpPr>
          <p:nvPr/>
        </p:nvSpPr>
        <p:spPr bwMode="gray">
          <a:xfrm>
            <a:off x="3190874" y="3038475"/>
            <a:ext cx="2752725" cy="1685925"/>
          </a:xfrm>
          <a:custGeom>
            <a:avLst/>
            <a:gdLst>
              <a:gd name="T0" fmla="*/ 303 w 1299"/>
              <a:gd name="T1" fmla="*/ 1008 h 1008"/>
              <a:gd name="T2" fmla="*/ 1299 w 1299"/>
              <a:gd name="T3" fmla="*/ 1008 h 1008"/>
              <a:gd name="T4" fmla="*/ 1296 w 1299"/>
              <a:gd name="T5" fmla="*/ 315 h 1008"/>
              <a:gd name="T6" fmla="*/ 942 w 1299"/>
              <a:gd name="T7" fmla="*/ 0 h 1008"/>
              <a:gd name="T8" fmla="*/ 3 w 1299"/>
              <a:gd name="T9" fmla="*/ 0 h 1008"/>
              <a:gd name="T10" fmla="*/ 0 w 1299"/>
              <a:gd name="T11" fmla="*/ 723 h 1008"/>
              <a:gd name="T12" fmla="*/ 303 w 1299"/>
              <a:gd name="T13" fmla="*/ 1008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mpd="sng">
            <a:solidFill>
              <a:schemeClr val="tx2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 lIns="68580" tIns="34290" rIns="68580" bIns="3429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defTabSz="685800">
              <a:defRPr/>
            </a:pPr>
            <a:endParaRPr lang="ru-RU" sz="8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Freeform 29"/>
          <p:cNvSpPr>
            <a:spLocks/>
          </p:cNvSpPr>
          <p:nvPr/>
        </p:nvSpPr>
        <p:spPr bwMode="gray">
          <a:xfrm flipH="1">
            <a:off x="6086475" y="2956172"/>
            <a:ext cx="2590800" cy="1777753"/>
          </a:xfrm>
          <a:custGeom>
            <a:avLst/>
            <a:gdLst>
              <a:gd name="T0" fmla="*/ 303 w 1299"/>
              <a:gd name="T1" fmla="*/ 1008 h 1008"/>
              <a:gd name="T2" fmla="*/ 1299 w 1299"/>
              <a:gd name="T3" fmla="*/ 1008 h 1008"/>
              <a:gd name="T4" fmla="*/ 1296 w 1299"/>
              <a:gd name="T5" fmla="*/ 315 h 1008"/>
              <a:gd name="T6" fmla="*/ 942 w 1299"/>
              <a:gd name="T7" fmla="*/ 0 h 1008"/>
              <a:gd name="T8" fmla="*/ 3 w 1299"/>
              <a:gd name="T9" fmla="*/ 0 h 1008"/>
              <a:gd name="T10" fmla="*/ 0 w 1299"/>
              <a:gd name="T11" fmla="*/ 723 h 1008"/>
              <a:gd name="T12" fmla="*/ 303 w 1299"/>
              <a:gd name="T13" fmla="*/ 1008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 cmpd="sng">
            <a:solidFill>
              <a:schemeClr val="tx2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 lIns="68580" tIns="34290" rIns="68580" bIns="3429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defTabSz="685800">
              <a:defRPr/>
            </a:pPr>
            <a:endParaRPr lang="ru-RU" sz="8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Text Box 31"/>
          <p:cNvSpPr txBox="1">
            <a:spLocks noChangeArrowheads="1"/>
          </p:cNvSpPr>
          <p:nvPr/>
        </p:nvSpPr>
        <p:spPr bwMode="white">
          <a:xfrm>
            <a:off x="2772571" y="942976"/>
            <a:ext cx="3199604" cy="50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 defTabSz="685800">
              <a:lnSpc>
                <a:spcPts val="1725"/>
              </a:lnSpc>
              <a:spcBef>
                <a:spcPct val="50000"/>
              </a:spcBef>
              <a:defRPr/>
            </a:pPr>
            <a:r>
              <a:rPr lang="ru-RU" alt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Корпоративные </a:t>
            </a:r>
            <a:br>
              <a:rPr lang="ru-RU" alt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alt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компетенции</a:t>
            </a:r>
            <a:endParaRPr lang="en-US" altLang="ru-RU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 Box 32"/>
          <p:cNvSpPr txBox="1">
            <a:spLocks noChangeArrowheads="1"/>
          </p:cNvSpPr>
          <p:nvPr/>
        </p:nvSpPr>
        <p:spPr bwMode="white">
          <a:xfrm>
            <a:off x="6172200" y="1108087"/>
            <a:ext cx="2828925" cy="453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ts val="1500"/>
              </a:lnSpc>
              <a:spcBef>
                <a:spcPct val="50000"/>
              </a:spcBef>
              <a:defRPr/>
            </a:pPr>
            <a:r>
              <a:rPr lang="ru-RU" altLang="ru-RU" sz="15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Профессиональные компетенции</a:t>
            </a:r>
            <a:endParaRPr lang="en-US" altLang="ru-RU" sz="15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 Box 33"/>
          <p:cNvSpPr txBox="1">
            <a:spLocks noChangeArrowheads="1"/>
          </p:cNvSpPr>
          <p:nvPr/>
        </p:nvSpPr>
        <p:spPr bwMode="white">
          <a:xfrm>
            <a:off x="5903564" y="3249408"/>
            <a:ext cx="2802289" cy="453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ts val="1500"/>
              </a:lnSpc>
              <a:spcBef>
                <a:spcPct val="50000"/>
              </a:spcBef>
              <a:defRPr/>
            </a:pPr>
            <a:r>
              <a:rPr lang="ru-RU" altLang="ru-RU" sz="15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Результативность</a:t>
            </a:r>
            <a:r>
              <a:rPr lang="en-US" altLang="ru-RU" sz="15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ru-RU" sz="15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altLang="ru-RU" sz="15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опыт</a:t>
            </a:r>
            <a:endParaRPr lang="en-US" altLang="ru-RU" sz="15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 Box 34"/>
          <p:cNvSpPr txBox="1">
            <a:spLocks noChangeArrowheads="1"/>
          </p:cNvSpPr>
          <p:nvPr/>
        </p:nvSpPr>
        <p:spPr bwMode="white">
          <a:xfrm>
            <a:off x="2857503" y="3297033"/>
            <a:ext cx="2828925" cy="453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ts val="1500"/>
              </a:lnSpc>
              <a:spcBef>
                <a:spcPct val="50000"/>
              </a:spcBef>
              <a:defRPr/>
            </a:pPr>
            <a:r>
              <a:rPr lang="ru-RU" altLang="ru-RU" sz="15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Потенциал </a:t>
            </a:r>
            <a:br>
              <a:rPr lang="ru-RU" altLang="ru-RU" sz="15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altLang="ru-RU" sz="15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мобильность</a:t>
            </a:r>
            <a:endParaRPr lang="en-US" altLang="ru-RU" sz="15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5" name="Группа 32"/>
          <p:cNvGrpSpPr/>
          <p:nvPr/>
        </p:nvGrpSpPr>
        <p:grpSpPr>
          <a:xfrm>
            <a:off x="5253715" y="2032427"/>
            <a:ext cx="1518560" cy="1482299"/>
            <a:chOff x="4985655" y="2632381"/>
            <a:chExt cx="2024746" cy="1976398"/>
          </a:xfrm>
        </p:grpSpPr>
        <p:sp>
          <p:nvSpPr>
            <p:cNvPr id="16" name="Oval 30"/>
            <p:cNvSpPr>
              <a:spLocks noChangeArrowheads="1"/>
            </p:cNvSpPr>
            <p:nvPr/>
          </p:nvSpPr>
          <p:spPr bwMode="gray">
            <a:xfrm>
              <a:off x="4985655" y="2632381"/>
              <a:ext cx="2024746" cy="1976398"/>
            </a:xfrm>
            <a:prstGeom prst="ellipse">
              <a:avLst/>
            </a:prstGeom>
            <a:solidFill>
              <a:sysClr val="window" lastClr="FFFFFF">
                <a:alpha val="79999"/>
              </a:sys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defTabSz="685800">
                <a:defRPr/>
              </a:pPr>
              <a:endParaRPr lang="ru-RU" sz="800" b="1" kern="0" dirty="0">
                <a:solidFill>
                  <a:sysClr val="windowText" lastClr="000000"/>
                </a:solidFill>
                <a:latin typeface="Gilroy ExtraBold" pitchFamily="50" charset="-52"/>
              </a:endParaRPr>
            </a:p>
          </p:txBody>
        </p:sp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5171964" y="3282026"/>
              <a:ext cx="1652127" cy="677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685800">
                <a:defRPr/>
              </a:pPr>
              <a:r>
                <a:rPr lang="ru-RU" sz="3300" b="1" dirty="0">
                  <a:solidFill>
                    <a:srgbClr val="0070C0"/>
                  </a:solidFill>
                  <a:latin typeface="Gilroy ExtraBold" pitchFamily="50" charset="-52"/>
                  <a:ea typeface="Segoe UI" pitchFamily="34" charset="0"/>
                  <a:cs typeface="Segoe UI" pitchFamily="34" charset="0"/>
                </a:rPr>
                <a:t>ЕКТ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790826" y="1523149"/>
            <a:ext cx="322897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Требования к деловым и </a:t>
            </a:r>
            <a:br>
              <a:rPr lang="ru-RU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управленческим качествам </a:t>
            </a:r>
            <a:br>
              <a:rPr lang="ru-RU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работников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0" y="1679444"/>
            <a:ext cx="2800350" cy="49244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050"/>
              </a:lnSpc>
            </a:pPr>
            <a:r>
              <a:rPr lang="ru-RU"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Знания и навыки, необходимые для выполнения функциональных обязанностей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8028" y="3784469"/>
            <a:ext cx="2743199" cy="49244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050"/>
              </a:lnSpc>
            </a:pPr>
            <a:r>
              <a:rPr lang="ru-RU"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Потенциальная успешность профессионального и карьерного </a:t>
            </a:r>
            <a:br>
              <a:rPr lang="ru-RU"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роста, готовность к переезду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15026" y="3917818"/>
            <a:ext cx="2800350" cy="3513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050"/>
              </a:lnSpc>
            </a:pPr>
            <a:r>
              <a:rPr lang="ru-RU"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Выполнение ключевых </a:t>
            </a:r>
            <a:br>
              <a:rPr lang="ru-RU"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показателей эффективности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rgbClr val="6699FF"/>
            </a:gs>
            <a:gs pos="0">
              <a:srgbClr val="FF3399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875" y="911700"/>
            <a:ext cx="2195925" cy="3327600"/>
          </a:xfrm>
        </p:spPr>
        <p:txBody>
          <a:bodyPr/>
          <a:lstStyle/>
          <a:p>
            <a:pPr algn="ctr"/>
            <a:r>
              <a:rPr lang="ru-RU" sz="4000" dirty="0"/>
              <a:t>ОПОРА ЦДИ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 lang="en"/>
          </a:p>
        </p:txBody>
      </p:sp>
      <p:sp>
        <p:nvSpPr>
          <p:cNvPr id="7" name="Прямоугольник 6"/>
          <p:cNvSpPr/>
          <p:nvPr/>
        </p:nvSpPr>
        <p:spPr>
          <a:xfrm>
            <a:off x="3600450" y="323731"/>
            <a:ext cx="54288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Montserrat Light" panose="020B0604020202020204" charset="-52"/>
              </a:rPr>
              <a:t>Цель Программы </a:t>
            </a:r>
            <a:r>
              <a:rPr lang="ru-RU" dirty="0">
                <a:latin typeface="Montserrat Light" panose="020B0604020202020204" charset="-52"/>
              </a:rPr>
              <a:t>–  повышение эффективности работы с кадровым резервом при последовательном развитии руководителей всех уровней для подготовки на вышестоящие должности.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https://lh4.googleusercontent.com/oHC9Nwnp5xA_3tY74fAJXMVMCmF-k-jayyvEgfdl27f4_fEJXlI4HRid2k49hjzLsDtDiL0ZZy95sJhfvDMqZPbybqYG59wu0vRmOC0KnPXFo31nONeO2scy6R-KMmkUD0Ki4f1kXb6FcMR6z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71850" y="4145349"/>
            <a:ext cx="5772150" cy="99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5.googleusercontent.com/3EkZSlCQFlbTiZ1WUoss8Mgohy7LRdRlqQF7Fn9hkJ4FrntNWwuEZnh3ZzxWukbyvTqUpn8brnZEOG3WMgNyNF_qVX9CmQbsj7nVR65DfP-7PtAMHa0yQ8ULsRmSvqcBR304bu6oSheL_jZjv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00450" y="1406475"/>
            <a:ext cx="5434497" cy="2536875"/>
          </a:xfrm>
          <a:prstGeom prst="rect">
            <a:avLst/>
          </a:prstGeom>
          <a:noFill/>
          <a:effectLst>
            <a:glow>
              <a:schemeClr val="accent1"/>
            </a:glow>
          </a:effectLst>
          <a:extLst/>
        </p:spPr>
      </p:pic>
    </p:spTree>
    <p:extLst>
      <p:ext uri="{BB962C8B-B14F-4D97-AF65-F5344CB8AC3E}">
        <p14:creationId xmlns:p14="http://schemas.microsoft.com/office/powerpoint/2010/main" xmlns="" val="975010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rgbClr val="6699FF"/>
            </a:gs>
            <a:gs pos="0">
              <a:srgbClr val="FF3399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BD4BEFD-1161-4340-9F61-600DA6770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/>
              <a:t>ОПОРА ЦДИ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 lang="en"/>
          </a:p>
        </p:txBody>
      </p:sp>
      <p:pic>
        <p:nvPicPr>
          <p:cNvPr id="3074" name="Picture 2" descr="https://lh5.googleusercontent.com/yd2jZDZKx_2nFB_OSM-07-_PpcUPJzZ7INttJRVSL0LpOsYRrNJjtYDy1CJmEEEphAq8w9yyNVkeucrK75b3xNCs5byYfGSUDIeTvWxbv5GmbTGfSKdiwVIUsRPM22k-Wl_JlKe0XkQAG3EunQ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53349" y="907950"/>
            <a:ext cx="5890651" cy="33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74007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4EB34"/>
            </a:gs>
            <a:gs pos="100000">
              <a:srgbClr val="FFCC29"/>
            </a:gs>
            <a:gs pos="100000">
              <a:srgbClr val="92D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15" y="911700"/>
            <a:ext cx="2591945" cy="3327600"/>
          </a:xfrm>
        </p:spPr>
        <p:txBody>
          <a:bodyPr/>
          <a:lstStyle/>
          <a:p>
            <a:r>
              <a:rPr lang="ru-RU" sz="1800" dirty="0"/>
              <a:t>Здравоохранение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79320" y="200309"/>
            <a:ext cx="5224048" cy="1731619"/>
          </a:xfrm>
        </p:spPr>
        <p:txBody>
          <a:bodyPr/>
          <a:lstStyle/>
          <a:p>
            <a:pPr marL="88900" indent="0">
              <a:buNone/>
            </a:pPr>
            <a:r>
              <a:rPr lang="ru-RU" sz="1600" b="1" dirty="0">
                <a:solidFill>
                  <a:schemeClr val="tx1">
                    <a:lumMod val="50000"/>
                  </a:schemeClr>
                </a:solidFill>
              </a:rPr>
              <a:t>БЕСПЛАТНАЯ МЕДИЦИНА (ДМС) </a:t>
            </a:r>
          </a:p>
          <a:p>
            <a:pPr marL="88900" indent="0">
              <a:buNone/>
            </a:pPr>
            <a:r>
              <a:rPr lang="ru-RU" sz="1100" dirty="0">
                <a:solidFill>
                  <a:schemeClr val="tx1">
                    <a:lumMod val="50000"/>
                  </a:schemeClr>
                </a:solidFill>
              </a:rPr>
              <a:t>Каждый сотрудник получает страховой полис ДМС, который позволяет:  обращаться в одну из поликлиник РЖД за помощью специалистов (в том числе стоматологов), проводить вакцинацию  получать лечение в стационарах системы здравоохранения ОАО «РЖД»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 lang="en"/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3679320" y="1709690"/>
            <a:ext cx="5224048" cy="173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88900" indent="0">
              <a:buNone/>
            </a:pPr>
            <a:r>
              <a:rPr lang="ru-RU" sz="1600" b="1" dirty="0">
                <a:solidFill>
                  <a:schemeClr val="tx1">
                    <a:lumMod val="50000"/>
                  </a:schemeClr>
                </a:solidFill>
              </a:rPr>
              <a:t>САНАТОРИИ НА КУРОРТАХ РФ </a:t>
            </a:r>
          </a:p>
          <a:p>
            <a:pPr marL="88900" indent="0">
              <a:buNone/>
            </a:pPr>
            <a:r>
              <a:rPr lang="ru-RU" sz="1100" dirty="0">
                <a:solidFill>
                  <a:schemeClr val="tx1">
                    <a:lumMod val="50000"/>
                  </a:schemeClr>
                </a:solidFill>
              </a:rPr>
              <a:t>Оздоровление, лечение и отдых в санаториях, санаториях-профилакториях, пансионатах, турбазах и базах отдыха ОАО «РЖД» и АО «РЖД-ЗДОРОВЬЕ» в экологически чистых зонах и природных заповедниках. Компания компенсирует от 50 до 90% стоимости путевки </a:t>
            </a: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3679320" y="3215032"/>
            <a:ext cx="5224048" cy="173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88900" indent="0">
              <a:buNone/>
            </a:pPr>
            <a:r>
              <a:rPr lang="ru-RU" sz="1600" b="1" dirty="0">
                <a:solidFill>
                  <a:schemeClr val="tx1">
                    <a:lumMod val="50000"/>
                  </a:schemeClr>
                </a:solidFill>
              </a:rPr>
              <a:t>КОРПОРАТИВНЫЙ СПОРТ </a:t>
            </a:r>
          </a:p>
          <a:p>
            <a:pPr marL="88900" indent="0">
              <a:buNone/>
            </a:pPr>
            <a:r>
              <a:rPr lang="ru-RU" sz="1100" dirty="0">
                <a:solidFill>
                  <a:schemeClr val="tx1">
                    <a:lumMod val="50000"/>
                  </a:schemeClr>
                </a:solidFill>
              </a:rPr>
              <a:t>оплата занятий в спортивных клубах и секциях до 20 000 руб. в год  общекорпоративные соревнования: лыжные гонки, пляжные виды спорта и шахматы, хоккей и волейбол, спартакиада сотрудников РЖД</a:t>
            </a:r>
          </a:p>
        </p:txBody>
      </p:sp>
    </p:spTree>
    <p:extLst>
      <p:ext uri="{BB962C8B-B14F-4D97-AF65-F5344CB8AC3E}">
        <p14:creationId xmlns:p14="http://schemas.microsoft.com/office/powerpoint/2010/main" xmlns="" val="630992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4EB34"/>
            </a:gs>
            <a:gs pos="100000">
              <a:srgbClr val="FFCC29"/>
            </a:gs>
            <a:gs pos="100000">
              <a:srgbClr val="92D05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075" y="891074"/>
            <a:ext cx="2533632" cy="3327600"/>
          </a:xfrm>
        </p:spPr>
        <p:txBody>
          <a:bodyPr/>
          <a:lstStyle/>
          <a:p>
            <a:pPr algn="ctr"/>
            <a:r>
              <a:rPr lang="ru-RU" sz="2000" dirty="0"/>
              <a:t>СОЦИАЛЬНЫЙ ПАКЕТ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44325" y="48126"/>
            <a:ext cx="4842600" cy="4305299"/>
          </a:xfrm>
        </p:spPr>
        <p:txBody>
          <a:bodyPr/>
          <a:lstStyle/>
          <a:p>
            <a:pPr marL="431800" indent="-342900">
              <a:buClr>
                <a:srgbClr val="FFC000"/>
              </a:buClr>
              <a:buAutoNum type="arabicPeriod"/>
            </a:pPr>
            <a:r>
              <a:rPr lang="ru-RU" sz="1200" dirty="0"/>
              <a:t>БЕСПЛАТНЫЙ ЕЖЕГОДНЫЙ ПРОЕЗД ЖЕЛЕЗНОДОРОЖНЫМ ТРАНСПОРТОМ ОБЩЕГО ПОЛЬЗОВАНИЯ РАБОТНИКАМ И НАХОДЯЩИМСЯ НА ИХ ИЖДИВЕНИИ ДЕТЯМ ДО 18 ЛЕТ</a:t>
            </a:r>
          </a:p>
          <a:p>
            <a:pPr marL="431800" indent="-342900">
              <a:buClr>
                <a:srgbClr val="FFC000"/>
              </a:buClr>
              <a:buAutoNum type="arabicPeriod"/>
            </a:pPr>
            <a:r>
              <a:rPr lang="ru-RU" sz="1200" dirty="0"/>
              <a:t>ДОБРОВОЛЬНОЕ МЕДИЦИНСКОЕ СТРАХОВАНИЕ РАБОТНИКОВ</a:t>
            </a:r>
          </a:p>
          <a:p>
            <a:pPr marL="431800" indent="-342900">
              <a:buClr>
                <a:srgbClr val="FFC000"/>
              </a:buClr>
              <a:buAutoNum type="arabicPeriod"/>
            </a:pPr>
            <a:r>
              <a:rPr lang="ru-RU" sz="1200" dirty="0"/>
              <a:t>ФИНАНСОВАЯ ПОДДЕРЖКА МАТЕРИНСТВА И ДЕТСТВА</a:t>
            </a:r>
          </a:p>
          <a:p>
            <a:pPr marL="431800" indent="-342900">
              <a:buClr>
                <a:srgbClr val="FFC000"/>
              </a:buClr>
              <a:buAutoNum type="arabicPeriod"/>
            </a:pPr>
            <a:r>
              <a:rPr lang="ru-RU" sz="1200" dirty="0"/>
              <a:t>СТРАХОВАНИЕ ДЕТЕЙ РАБОТНИКОВ ОТ НЕСЧАСТНЫХ СЛУЧАЕВ НА ВРЕМЯ ИХ ПРЕБЫВАНИЯ В ДЕТСКИХ ОЗДОРОВИТЕЛЬНЫХ ЛАГЕРЯХ</a:t>
            </a:r>
          </a:p>
          <a:p>
            <a:pPr marL="431800" indent="-342900">
              <a:buClr>
                <a:srgbClr val="FFC000"/>
              </a:buClr>
              <a:buAutoNum type="arabicPeriod"/>
            </a:pPr>
            <a:r>
              <a:rPr lang="ru-RU" sz="1200" dirty="0"/>
              <a:t>МАТЕРИАЛЬНАЯ ПОМОЩЬ ПРИ УХОДЕ В ЕЖЕГОДНЫЙ ОПЛАЧИВАЕМЫЙ ОТПУСК</a:t>
            </a:r>
          </a:p>
          <a:p>
            <a:pPr marL="431800" indent="-342900">
              <a:buClr>
                <a:srgbClr val="FFC000"/>
              </a:buClr>
              <a:buAutoNum type="arabicPeriod"/>
            </a:pPr>
            <a:r>
              <a:rPr lang="ru-RU" sz="1200" dirty="0"/>
              <a:t>ГАРАНТИИ И ЛЬГОТЫ ПРИ ВЫСВОБОЖДЕНИИ РАБОТНИКА</a:t>
            </a:r>
          </a:p>
          <a:p>
            <a:pPr marL="431800" indent="-342900">
              <a:buClr>
                <a:srgbClr val="FFC000"/>
              </a:buClr>
              <a:buAutoNum type="arabicPeriod"/>
            </a:pPr>
            <a:r>
              <a:rPr lang="ru-RU" sz="1200" dirty="0"/>
              <a:t>КОРПОРАТИВНАЯ ПЕНСИОННАЯ СИСТЕМА: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xmlns="" val="772720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000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403" y="911700"/>
            <a:ext cx="2234284" cy="3327600"/>
          </a:xfrm>
        </p:spPr>
        <p:txBody>
          <a:bodyPr/>
          <a:lstStyle/>
          <a:p>
            <a:pPr algn="ctr"/>
            <a:r>
              <a:rPr lang="ru-RU" sz="3300" b="1" dirty="0"/>
              <a:t>Наши контакты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914378"/>
            <a:fld id="{00000000-1234-1234-1234-123412341234}" type="slidenum">
              <a:rPr lang="en" kern="0">
                <a:solidFill>
                  <a:srgbClr val="FF0000"/>
                </a:solidFill>
              </a:rPr>
              <a:pPr defTabSz="914378"/>
              <a:t>32</a:t>
            </a:fld>
            <a:endParaRPr lang="en" kern="0">
              <a:solidFill>
                <a:srgbClr val="FF000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796899585"/>
              </p:ext>
            </p:extLst>
          </p:nvPr>
        </p:nvGraphicFramePr>
        <p:xfrm>
          <a:off x="2886076" y="342900"/>
          <a:ext cx="6593205" cy="1750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4277842372"/>
              </p:ext>
            </p:extLst>
          </p:nvPr>
        </p:nvGraphicFramePr>
        <p:xfrm>
          <a:off x="2933284" y="3770988"/>
          <a:ext cx="6901596" cy="93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FC57CA3A-DB71-40D9-AE9F-CE8315020E71}"/>
              </a:ext>
            </a:extLst>
          </p:cNvPr>
          <p:cNvGrpSpPr/>
          <p:nvPr/>
        </p:nvGrpSpPr>
        <p:grpSpPr>
          <a:xfrm>
            <a:off x="4148007" y="2224820"/>
            <a:ext cx="4759773" cy="1156272"/>
            <a:chOff x="128959" y="-222274"/>
            <a:chExt cx="4881277" cy="1844023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5400700" scaled="0"/>
          </a:gradFill>
          <a:scene3d>
            <a:camera prst="orthographicFront"/>
            <a:lightRig rig="chilly" dir="t"/>
          </a:scene3d>
        </p:grpSpPr>
        <p:sp>
          <p:nvSpPr>
            <p:cNvPr id="8" name="Стрелка: пятиугольник 7">
              <a:extLst>
                <a:ext uri="{FF2B5EF4-FFF2-40B4-BE49-F238E27FC236}">
                  <a16:creationId xmlns:a16="http://schemas.microsoft.com/office/drawing/2014/main" xmlns="" id="{7DC79597-286A-4180-B755-077A231ABF66}"/>
                </a:ext>
              </a:extLst>
            </p:cNvPr>
            <p:cNvSpPr/>
            <p:nvPr/>
          </p:nvSpPr>
          <p:spPr>
            <a:xfrm rot="10800000">
              <a:off x="197391" y="-222274"/>
              <a:ext cx="4812845" cy="1750060"/>
            </a:xfrm>
            <a:prstGeom prst="homePlate">
              <a:avLst/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9" name="Стрелка: пятиугольник 4">
              <a:extLst>
                <a:ext uri="{FF2B5EF4-FFF2-40B4-BE49-F238E27FC236}">
                  <a16:creationId xmlns:a16="http://schemas.microsoft.com/office/drawing/2014/main" xmlns="" id="{AA35217E-9D08-4F1B-9B0A-012BE5BEC13E}"/>
                </a:ext>
              </a:extLst>
            </p:cNvPr>
            <p:cNvSpPr txBox="1"/>
            <p:nvPr/>
          </p:nvSpPr>
          <p:spPr>
            <a:xfrm>
              <a:off x="128959" y="-195673"/>
              <a:ext cx="4715989" cy="1817422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71728" tIns="64770" rIns="120904" bIns="64770" numCol="1" spcCol="1270" anchor="ctr" anchorCtr="0">
              <a:noAutofit/>
            </a:bodyPr>
            <a:lstStyle/>
            <a:p>
              <a:pPr defTabSz="75563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1" dirty="0">
                  <a:solidFill>
                    <a:schemeClr val="bg1"/>
                  </a:solidFill>
                  <a:latin typeface="Arial"/>
                </a:rPr>
                <a:t>Форма заявки на целевое обучение </a:t>
              </a:r>
              <a:endParaRPr lang="en-US" sz="1700" b="1" dirty="0">
                <a:solidFill>
                  <a:schemeClr val="bg1"/>
                </a:solidFill>
                <a:latin typeface="Arial"/>
              </a:endParaRPr>
            </a:p>
            <a:p>
              <a:pPr defTabSz="75563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dirty="0">
                  <a:solidFill>
                    <a:schemeClr val="bg1"/>
                  </a:solidFill>
                  <a:latin typeface="Arial"/>
                </a:rPr>
                <a:t>https</a:t>
              </a:r>
              <a:r>
                <a:rPr lang="ru-RU" sz="1700" dirty="0">
                  <a:solidFill>
                    <a:schemeClr val="bg1"/>
                  </a:solidFill>
                  <a:latin typeface="Arial"/>
                </a:rPr>
                <a:t>:</a:t>
              </a:r>
              <a:r>
                <a:rPr lang="en-US" sz="1700" dirty="0">
                  <a:solidFill>
                    <a:schemeClr val="bg1"/>
                  </a:solidFill>
                  <a:latin typeface="Arial"/>
                </a:rPr>
                <a:t>//forms.yandex.ru/u/5ec61225a446d829959e8b9f/</a:t>
              </a:r>
              <a:endParaRPr lang="ru-RU" sz="1700" dirty="0">
                <a:solidFill>
                  <a:schemeClr val="bg1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43723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F0000"/>
            </a:gs>
            <a:gs pos="100000">
              <a:srgbClr val="FF0000"/>
            </a:gs>
          </a:gsLst>
          <a:lin ang="54007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idx="4294967295"/>
          </p:nvPr>
        </p:nvSpPr>
        <p:spPr>
          <a:xfrm>
            <a:off x="8594725" y="4749800"/>
            <a:ext cx="549275" cy="3937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33</a:t>
            </a:fld>
            <a:endParaRPr lang="en"/>
          </a:p>
        </p:txBody>
      </p:sp>
      <p:sp>
        <p:nvSpPr>
          <p:cNvPr id="7" name="TextBox 6"/>
          <p:cNvSpPr txBox="1"/>
          <p:nvPr/>
        </p:nvSpPr>
        <p:spPr>
          <a:xfrm>
            <a:off x="1990725" y="914399"/>
            <a:ext cx="5162550" cy="3293209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ExtraBold" panose="020B0604020202020204" charset="-52"/>
            </a:endParaRPr>
          </a:p>
          <a:p>
            <a:pPr algn="ctr"/>
            <a:r>
              <a:rPr lang="ru-RU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20B0604020202020204" charset="-52"/>
              </a:rPr>
              <a:t>Спасибо за внимание!</a:t>
            </a:r>
          </a:p>
          <a:p>
            <a:pPr algn="ctr"/>
            <a:endParaRPr lang="ru-RU" sz="2400" dirty="0">
              <a:solidFill>
                <a:schemeClr val="bg1"/>
              </a:solidFill>
              <a:latin typeface="Montserrat ExtraBold" panose="020B0604020202020204" charset="-52"/>
            </a:endParaRPr>
          </a:p>
          <a:p>
            <a:pPr algn="ctr"/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Extra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1418622"/>
      </p:ext>
    </p:extLst>
  </p:cSld>
  <p:clrMapOvr>
    <a:masterClrMapping/>
  </p:clrMapOvr>
</p:sld>
</file>

<file path=ppt/theme/theme1.xml><?xml version="1.0" encoding="utf-8"?>
<a:theme xmlns:a="http://schemas.openxmlformats.org/drawingml/2006/main" name="Juliet template">
  <a:themeElements>
    <a:clrScheme name="Другая 4">
      <a:dk1>
        <a:srgbClr val="3F3F3F"/>
      </a:dk1>
      <a:lt1>
        <a:sysClr val="window" lastClr="FFFFFF"/>
      </a:lt1>
      <a:dk2>
        <a:srgbClr val="FF0000"/>
      </a:dk2>
      <a:lt2>
        <a:srgbClr val="E7E6E6"/>
      </a:lt2>
      <a:accent1>
        <a:srgbClr val="FF0000"/>
      </a:accent1>
      <a:accent2>
        <a:srgbClr val="D8D8D8"/>
      </a:accent2>
      <a:accent3>
        <a:srgbClr val="5F5F5F"/>
      </a:accent3>
      <a:accent4>
        <a:srgbClr val="FF6566"/>
      </a:accent4>
      <a:accent5>
        <a:srgbClr val="7F0000"/>
      </a:accent5>
      <a:accent6>
        <a:srgbClr val="FF0000"/>
      </a:accent6>
      <a:hlink>
        <a:srgbClr val="FF0000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1390</Words>
  <Application>Microsoft Office PowerPoint</Application>
  <PresentationFormat>Экран (16:9)</PresentationFormat>
  <Paragraphs>274</Paragraphs>
  <Slides>33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Arial</vt:lpstr>
      <vt:lpstr>Montserrat ExtraBold</vt:lpstr>
      <vt:lpstr>Montserrat Light</vt:lpstr>
      <vt:lpstr>Calibri</vt:lpstr>
      <vt:lpstr>Times New Roman</vt:lpstr>
      <vt:lpstr>Segoe UI</vt:lpstr>
      <vt:lpstr>Verdana</vt:lpstr>
      <vt:lpstr>Gilroy ExtraBold</vt:lpstr>
      <vt:lpstr>Juliet template</vt:lpstr>
      <vt:lpstr>Октябрьская Дирекция  Инфраструктуры  Название вашего предприятия</vt:lpstr>
      <vt:lpstr>Слайд 2</vt:lpstr>
      <vt:lpstr>Название вашего предприятия</vt:lpstr>
      <vt:lpstr>Целевое обучение </vt:lpstr>
      <vt:lpstr>Целевое обучение </vt:lpstr>
      <vt:lpstr>Целевое обучение </vt:lpstr>
      <vt:lpstr>Как  начать свою карьеру ? </vt:lpstr>
      <vt:lpstr>Как  начать свою карьеру ? </vt:lpstr>
      <vt:lpstr>Высшие  учебные заведения </vt:lpstr>
      <vt:lpstr>Специальности  и направления подготовки  </vt:lpstr>
      <vt:lpstr>Средние специальные учебные заведения </vt:lpstr>
      <vt:lpstr>Специальности  и направления подготовки  </vt:lpstr>
      <vt:lpstr>Молодые специалисты </vt:lpstr>
      <vt:lpstr>Молодые специалисты </vt:lpstr>
      <vt:lpstr>Адаптация молодых специалистов</vt:lpstr>
      <vt:lpstr>Единый день адаптации</vt:lpstr>
      <vt:lpstr>Перечень железнодорожных станций находящихся в отдаленной местности в границах Октябрьской железной дороги  </vt:lpstr>
      <vt:lpstr>Советы молодых специалистов</vt:lpstr>
      <vt:lpstr>В ОДИ свой СМС</vt:lpstr>
      <vt:lpstr>ЖИЛИЩНАЯ ПОЛИТИКА</vt:lpstr>
      <vt:lpstr>Проекты реализуемые в ОДИ</vt:lpstr>
      <vt:lpstr>Слайд 22</vt:lpstr>
      <vt:lpstr>ЛИДЕР ОКТЯБРЬСКОЙ</vt:lpstr>
      <vt:lpstr>Обучение </vt:lpstr>
      <vt:lpstr>СИСТЕМА  НЕПРЕРЫВНОГО ОБРАЗОВАНИЯ</vt:lpstr>
      <vt:lpstr>СИСТЕМА ДИСТАНЦИОННОГО ОБУЧЕНИЯ  (СДО)</vt:lpstr>
      <vt:lpstr>Система Единых Корпоративных Требований</vt:lpstr>
      <vt:lpstr>ОПОРА ЦДИ</vt:lpstr>
      <vt:lpstr>ОПОРА ЦДИ</vt:lpstr>
      <vt:lpstr>Здравоохранение</vt:lpstr>
      <vt:lpstr>СОЦИАЛЬНЫЙ ПАКЕТ</vt:lpstr>
      <vt:lpstr>Наши контакты 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Октябрьска Дирекция  Инфраструктуры</dc:title>
  <dc:creator>max</dc:creator>
  <cp:lastModifiedBy>di_egorovav</cp:lastModifiedBy>
  <cp:revision>104</cp:revision>
  <dcterms:modified xsi:type="dcterms:W3CDTF">2021-01-22T07:36:33Z</dcterms:modified>
</cp:coreProperties>
</file>